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extended-properties" Target="docProps/app.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notesMasterIdLst>
    <p:notesMasterId r:id="rId1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E2761"/>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990011"/>
          </a:solidFill>
          <a:ln/>
        </p:spPr>
      </p:sp>
      <p:sp>
        <p:nvSpPr>
          <p:cNvPr id="3" name="Text 1"/>
          <p:cNvSpPr/>
          <p:nvPr/>
        </p:nvSpPr>
        <p:spPr>
          <a:xfrm>
            <a:off x="731520" y="914400"/>
            <a:ext cx="7680960" cy="1828800"/>
          </a:xfrm>
          <a:prstGeom prst="rect">
            <a:avLst/>
          </a:prstGeom>
          <a:noFill/>
          <a:ln/>
        </p:spPr>
        <p:txBody>
          <a:bodyPr wrap="square" lIns="0" tIns="0" rIns="0" bIns="0" rtlCol="0" anchor="ctr"/>
          <a:lstStyle/>
          <a:p>
            <a:pPr algn="l" indent="0" marL="0">
              <a:lnSpc>
                <a:spcPct val="110000"/>
              </a:lnSpc>
              <a:buNone/>
            </a:pPr>
            <a:r>
              <a:rPr lang="en-US" sz="4000" b="1" dirty="0">
                <a:solidFill>
                  <a:srgbClr val="FFFFFF"/>
                </a:solidFill>
                <a:latin typeface="Georgia" pitchFamily="34" charset="0"/>
                <a:ea typeface="Georgia" pitchFamily="34" charset="-122"/>
                <a:cs typeface="Georgia" pitchFamily="34" charset="-120"/>
              </a:rPr>
              <a:t>BOCAR CONDOMINIUM</a:t>
            </a:r>
            <a:endParaRPr lang="en-US" sz="4000" dirty="0"/>
          </a:p>
          <a:p>
            <a:pPr algn="l" indent="0" marL="0">
              <a:lnSpc>
                <a:spcPct val="110000"/>
              </a:lnSpc>
              <a:buNone/>
            </a:pPr>
            <a:r>
              <a:rPr lang="en-US" sz="4000" b="1" dirty="0">
                <a:solidFill>
                  <a:srgbClr val="FFFFFF"/>
                </a:solidFill>
                <a:latin typeface="Georgia" pitchFamily="34" charset="0"/>
                <a:ea typeface="Georgia" pitchFamily="34" charset="-122"/>
                <a:cs typeface="Georgia" pitchFamily="34" charset="-120"/>
              </a:rPr>
              <a:t>ASSOCIATION</a:t>
            </a:r>
            <a:endParaRPr lang="en-US" sz="4000" dirty="0"/>
          </a:p>
        </p:txBody>
      </p:sp>
      <p:sp>
        <p:nvSpPr>
          <p:cNvPr id="4" name="Shape 2"/>
          <p:cNvSpPr/>
          <p:nvPr/>
        </p:nvSpPr>
        <p:spPr>
          <a:xfrm>
            <a:off x="731520" y="2834640"/>
            <a:ext cx="2286000" cy="36576"/>
          </a:xfrm>
          <a:prstGeom prst="rect">
            <a:avLst/>
          </a:prstGeom>
          <a:solidFill>
            <a:srgbClr val="990011"/>
          </a:solidFill>
          <a:ln/>
        </p:spPr>
      </p:sp>
      <p:sp>
        <p:nvSpPr>
          <p:cNvPr id="5" name="Text 3"/>
          <p:cNvSpPr/>
          <p:nvPr/>
        </p:nvSpPr>
        <p:spPr>
          <a:xfrm>
            <a:off x="731520" y="3017520"/>
            <a:ext cx="7315200" cy="548640"/>
          </a:xfrm>
          <a:prstGeom prst="rect">
            <a:avLst/>
          </a:prstGeom>
          <a:noFill/>
          <a:ln/>
        </p:spPr>
        <p:txBody>
          <a:bodyPr wrap="square" lIns="0" tIns="0" rIns="0" bIns="0" rtlCol="0" anchor="ctr"/>
          <a:lstStyle/>
          <a:p>
            <a:pPr indent="0" marL="0">
              <a:buNone/>
            </a:pPr>
            <a:r>
              <a:rPr lang="en-US" sz="2000" i="1" dirty="0">
                <a:solidFill>
                  <a:srgbClr val="E8E8E8"/>
                </a:solidFill>
                <a:latin typeface="Calibri" pitchFamily="34" charset="0"/>
                <a:ea typeface="Calibri" pitchFamily="34" charset="-122"/>
                <a:cs typeface="Calibri" pitchFamily="34" charset="-120"/>
              </a:rPr>
              <a:t>Financial Analysis &amp; Year-End Projection 2025</a:t>
            </a:r>
            <a:endParaRPr lang="en-US" sz="2000" dirty="0"/>
          </a:p>
        </p:txBody>
      </p:sp>
      <p:sp>
        <p:nvSpPr>
          <p:cNvPr id="6" name="Text 4"/>
          <p:cNvSpPr/>
          <p:nvPr/>
        </p:nvSpPr>
        <p:spPr>
          <a:xfrm>
            <a:off x="731520" y="4114800"/>
            <a:ext cx="7315200" cy="457200"/>
          </a:xfrm>
          <a:prstGeom prst="rect">
            <a:avLst/>
          </a:prstGeom>
          <a:noFill/>
          <a:ln/>
        </p:spPr>
        <p:txBody>
          <a:bodyPr wrap="square" lIns="0" tIns="0" rIns="0" bIns="0" rtlCol="0" anchor="ctr"/>
          <a:lstStyle/>
          <a:p>
            <a:pPr indent="0" marL="0">
              <a:buNone/>
            </a:pPr>
            <a:r>
              <a:rPr lang="en-US" sz="1400" dirty="0">
                <a:solidFill>
                  <a:srgbClr val="888888"/>
                </a:solidFill>
                <a:latin typeface="Calibri" pitchFamily="34" charset="0"/>
                <a:ea typeface="Calibri" pitchFamily="34" charset="-122"/>
                <a:cs typeface="Calibri" pitchFamily="34" charset="-120"/>
              </a:rPr>
              <a:t>Board Presentation  •  March 2026</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CF6F5"/>
        </a:solidFill>
      </p:bgPr>
    </p:bg>
    <p:spTree>
      <p:nvGrpSpPr>
        <p:cNvPr id="1" name=""/>
        <p:cNvGrpSpPr/>
        <p:nvPr/>
      </p:nvGrpSpPr>
      <p:grpSpPr>
        <a:xfrm>
          <a:off x="0" y="0"/>
          <a:ext cx="0" cy="0"/>
          <a:chOff x="0" y="0"/>
          <a:chExt cx="0" cy="0"/>
        </a:xfrm>
      </p:grpSpPr>
      <p:sp>
        <p:nvSpPr>
          <p:cNvPr id="2" name="Text 0"/>
          <p:cNvSpPr/>
          <p:nvPr/>
        </p:nvSpPr>
        <p:spPr>
          <a:xfrm>
            <a:off x="548640" y="274320"/>
            <a:ext cx="8046720" cy="640080"/>
          </a:xfrm>
          <a:prstGeom prst="rect">
            <a:avLst/>
          </a:prstGeom>
          <a:noFill/>
          <a:ln/>
        </p:spPr>
        <p:txBody>
          <a:bodyPr wrap="square" lIns="0" tIns="0" rIns="0" bIns="0" rtlCol="0" anchor="ctr"/>
          <a:lstStyle/>
          <a:p>
            <a:pPr indent="0" marL="0">
              <a:buNone/>
            </a:pPr>
            <a:r>
              <a:rPr lang="en-US" sz="2800" b="1" dirty="0">
                <a:solidFill>
                  <a:srgbClr val="1E2761"/>
                </a:solidFill>
                <a:latin typeface="Georgia" pitchFamily="34" charset="0"/>
                <a:ea typeface="Georgia" pitchFamily="34" charset="-122"/>
                <a:cs typeface="Georgia" pitchFamily="34" charset="-120"/>
              </a:rPr>
              <a:t>2025 Year-End Projection (Accrual Basis)</a:t>
            </a:r>
            <a:endParaRPr lang="en-US" sz="2800" dirty="0"/>
          </a:p>
        </p:txBody>
      </p:sp>
      <p:graphicFrame>
        <p:nvGraphicFramePr>
          <p:cNvPr id="11" name="Table 0"/>
          <p:cNvGraphicFramePr>
            <a:graphicFrameLocks noGrp="1"/>
          </p:cNvGraphicFramePr>
          <p:nvPr>
            <p:extLst>
              <p:ext uri="{D42A27DB-BD31-4B8C-83A1-F6EECF244321}">
                <p14:modId xmlns:p14="http://schemas.microsoft.com/office/powerpoint/2010/main" val="1579011935"/>
              </p:ext>
            </p:extLst>
          </p:nvPr>
        </p:nvGraphicFramePr>
        <p:xfrm>
          <a:off x="548640" y="914400"/>
          <a:ext cx="8046720" cy="914400"/>
        </p:xfrm>
        <a:graphic>
          <a:graphicData uri="http://schemas.openxmlformats.org/drawingml/2006/table">
            <a:tbl>
              <a:tblPr/>
              <a:tblGrid>
                <a:gridCol w="2926080"/>
                <a:gridCol w="1645920"/>
                <a:gridCol w="1645920"/>
                <a:gridCol w="1828800"/>
              </a:tblGrid>
              <a:tr h="320040">
                <a:tc>
                  <a:txBody>
                    <a:bodyPr/>
                    <a:lstStyle/>
                    <a:p>
                      <a:pPr indent="0" marL="0">
                        <a:buNone/>
                      </a:pP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E2761"/>
                    </a:solidFill>
                  </a:tcPr>
                </a:tc>
                <a:tc>
                  <a:txBody>
                    <a:bodyPr/>
                    <a:lstStyle/>
                    <a:p>
                      <a:pPr algn="ctr" indent="0" marL="0">
                        <a:buNone/>
                      </a:pPr>
                      <a:r>
                        <a:rPr lang="en-US" sz="1100" b="1" dirty="0">
                          <a:solidFill>
                            <a:srgbClr val="FFFFFF"/>
                          </a:solidFill>
                          <a:latin typeface="Calibri" pitchFamily="34" charset="0"/>
                          <a:ea typeface="Calibri" pitchFamily="34" charset="-122"/>
                          <a:cs typeface="Calibri" pitchFamily="34" charset="-120"/>
                        </a:rPr>
                        <a:t>Annual</a:t>
                      </a:r>
                      <a:endParaRPr lang="en-US" sz="1100" dirty="0">
                        <a:latin typeface="Calibri" charset="0"/>
                        <a:ea typeface="Calibri" charset="0"/>
                        <a:cs typeface="Calibri" charset="0"/>
                      </a:endParaRPr>
                    </a:p>
                    <a:p>
                      <a:pPr algn="ctr" indent="0" marL="0">
                        <a:buNone/>
                      </a:pPr>
                      <a:r>
                        <a:rPr lang="en-US" sz="1100" b="1" dirty="0">
                          <a:solidFill>
                            <a:srgbClr val="FFFFFF"/>
                          </a:solidFill>
                          <a:latin typeface="Calibri" pitchFamily="34" charset="0"/>
                          <a:ea typeface="Calibri" pitchFamily="34" charset="-122"/>
                          <a:cs typeface="Calibri" pitchFamily="34" charset="-120"/>
                        </a:rPr>
                        <a:t>Budget</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E2761"/>
                    </a:solidFill>
                  </a:tcPr>
                </a:tc>
                <a:tc>
                  <a:txBody>
                    <a:bodyPr/>
                    <a:lstStyle/>
                    <a:p>
                      <a:pPr algn="ctr" indent="0" marL="0">
                        <a:buNone/>
                      </a:pPr>
                      <a:r>
                        <a:rPr lang="en-US" sz="1100" b="1" dirty="0">
                          <a:solidFill>
                            <a:srgbClr val="FFFFFF"/>
                          </a:solidFill>
                          <a:latin typeface="Calibri" pitchFamily="34" charset="0"/>
                          <a:ea typeface="Calibri" pitchFamily="34" charset="-122"/>
                          <a:cs typeface="Calibri" pitchFamily="34" charset="-120"/>
                        </a:rPr>
                        <a:t>Projected</a:t>
                      </a:r>
                      <a:endParaRPr lang="en-US" sz="1100" dirty="0">
                        <a:latin typeface="Calibri" charset="0"/>
                        <a:ea typeface="Calibri" charset="0"/>
                        <a:cs typeface="Calibri" charset="0"/>
                      </a:endParaRPr>
                    </a:p>
                    <a:p>
                      <a:pPr algn="ctr" indent="0" marL="0">
                        <a:buNone/>
                      </a:pPr>
                      <a:r>
                        <a:rPr lang="en-US" sz="1100" b="1" dirty="0">
                          <a:solidFill>
                            <a:srgbClr val="FFFFFF"/>
                          </a:solidFill>
                          <a:latin typeface="Calibri" pitchFamily="34" charset="0"/>
                          <a:ea typeface="Calibri" pitchFamily="34" charset="-122"/>
                          <a:cs typeface="Calibri" pitchFamily="34" charset="-120"/>
                        </a:rPr>
                        <a:t>2025</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E2761"/>
                    </a:solidFill>
                  </a:tcPr>
                </a:tc>
                <a:tc>
                  <a:txBody>
                    <a:bodyPr/>
                    <a:lstStyle/>
                    <a:p>
                      <a:pPr algn="ctr" indent="0" marL="0">
                        <a:buNone/>
                      </a:pPr>
                      <a:r>
                        <a:rPr lang="en-US" sz="1100" b="1" dirty="0">
                          <a:solidFill>
                            <a:srgbClr val="FFFFFF"/>
                          </a:solidFill>
                          <a:latin typeface="Calibri" pitchFamily="34" charset="0"/>
                          <a:ea typeface="Calibri" pitchFamily="34" charset="-122"/>
                          <a:cs typeface="Calibri" pitchFamily="34" charset="-120"/>
                        </a:rPr>
                        <a:t>Variance</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E2761"/>
                    </a:solidFill>
                  </a:tcPr>
                </a:tc>
              </a:tr>
              <a:tr h="237744">
                <a:tc>
                  <a:txBody>
                    <a:bodyPr/>
                    <a:lstStyle/>
                    <a:p>
                      <a:pPr indent="0" marL="0">
                        <a:buNone/>
                      </a:pPr>
                      <a:r>
                        <a:rPr lang="en-US" sz="1100" dirty="0">
                          <a:solidFill>
                            <a:srgbClr val="333333"/>
                          </a:solidFill>
                          <a:latin typeface="Calibri" pitchFamily="34" charset="0"/>
                          <a:ea typeface="Calibri" pitchFamily="34" charset="-122"/>
                          <a:cs typeface="Calibri" pitchFamily="34" charset="-120"/>
                        </a:rPr>
                        <a:t>Assessment Income (run-rate)</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100" dirty="0">
                          <a:solidFill>
                            <a:srgbClr val="333333"/>
                          </a:solidFill>
                          <a:latin typeface="Calibri" pitchFamily="34" charset="0"/>
                          <a:ea typeface="Calibri" pitchFamily="34" charset="-122"/>
                          <a:cs typeface="Calibri" pitchFamily="34" charset="-120"/>
                        </a:rPr>
                        <a:t>$1,863,079</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100" dirty="0">
                          <a:solidFill>
                            <a:srgbClr val="333333"/>
                          </a:solidFill>
                          <a:latin typeface="Calibri" pitchFamily="34" charset="0"/>
                          <a:ea typeface="Calibri" pitchFamily="34" charset="-122"/>
                          <a:cs typeface="Calibri" pitchFamily="34" charset="-120"/>
                        </a:rPr>
                        <a:t>$1,838,545</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100" dirty="0">
                          <a:solidFill>
                            <a:srgbClr val="CC0000"/>
                          </a:solidFill>
                          <a:latin typeface="Calibri" pitchFamily="34" charset="0"/>
                          <a:ea typeface="Calibri" pitchFamily="34" charset="-122"/>
                          <a:cs typeface="Calibri" pitchFamily="34" charset="-120"/>
                        </a:rPr>
                        <a:t>($24,534)</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r>
              <a:tr h="237744">
                <a:tc>
                  <a:txBody>
                    <a:bodyPr/>
                    <a:lstStyle/>
                    <a:p>
                      <a:pPr indent="0" marL="0">
                        <a:buNone/>
                      </a:pPr>
                      <a:r>
                        <a:rPr lang="en-US" sz="1100" dirty="0">
                          <a:solidFill>
                            <a:srgbClr val="006600"/>
                          </a:solidFill>
                          <a:latin typeface="Calibri" pitchFamily="34" charset="0"/>
                          <a:ea typeface="Calibri" pitchFamily="34" charset="-122"/>
                          <a:cs typeface="Calibri" pitchFamily="34" charset="-120"/>
                        </a:rPr>
                        <a:t>Cable Provider Income (not budgeted)</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100" dirty="0">
                          <a:solidFill>
                            <a:srgbClr val="888888"/>
                          </a:solidFill>
                          <a:latin typeface="Calibri" pitchFamily="34" charset="0"/>
                          <a:ea typeface="Calibri" pitchFamily="34" charset="-122"/>
                          <a:cs typeface="Calibri" pitchFamily="34" charset="-120"/>
                        </a:rPr>
                        <a:t>$0</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100" dirty="0">
                          <a:solidFill>
                            <a:srgbClr val="006600"/>
                          </a:solidFill>
                          <a:latin typeface="Calibri" pitchFamily="34" charset="0"/>
                          <a:ea typeface="Calibri" pitchFamily="34" charset="-122"/>
                          <a:cs typeface="Calibri" pitchFamily="34" charset="-120"/>
                        </a:rPr>
                        <a:t>$58,800</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100" dirty="0">
                          <a:solidFill>
                            <a:srgbClr val="006600"/>
                          </a:solidFill>
                          <a:latin typeface="Calibri" pitchFamily="34" charset="0"/>
                          <a:ea typeface="Calibri" pitchFamily="34" charset="-122"/>
                          <a:cs typeface="Calibri" pitchFamily="34" charset="-120"/>
                        </a:rPr>
                        <a:t>+$58,800</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r>
              <a:tr h="256032">
                <a:tc>
                  <a:txBody>
                    <a:bodyPr/>
                    <a:lstStyle/>
                    <a:p>
                      <a:pPr indent="0" marL="0">
                        <a:buNone/>
                      </a:pPr>
                      <a:r>
                        <a:rPr lang="en-US" sz="1100" b="1" dirty="0">
                          <a:solidFill>
                            <a:srgbClr val="333333"/>
                          </a:solidFill>
                          <a:latin typeface="Calibri" pitchFamily="34" charset="0"/>
                          <a:ea typeface="Calibri" pitchFamily="34" charset="-122"/>
                          <a:cs typeface="Calibri" pitchFamily="34" charset="-120"/>
                        </a:rPr>
                        <a:t>Total Adjusted Income</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100" b="1" dirty="0">
                          <a:solidFill>
                            <a:srgbClr val="333333"/>
                          </a:solidFill>
                          <a:latin typeface="Calibri" pitchFamily="34" charset="0"/>
                          <a:ea typeface="Calibri" pitchFamily="34" charset="-122"/>
                          <a:cs typeface="Calibri" pitchFamily="34" charset="-120"/>
                        </a:rPr>
                        <a:t>$1,863,079</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100" b="1" dirty="0">
                          <a:solidFill>
                            <a:srgbClr val="333333"/>
                          </a:solidFill>
                          <a:latin typeface="Calibri" pitchFamily="34" charset="0"/>
                          <a:ea typeface="Calibri" pitchFamily="34" charset="-122"/>
                          <a:cs typeface="Calibri" pitchFamily="34" charset="-120"/>
                        </a:rPr>
                        <a:t>$1,897,345</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100" dirty="0">
                          <a:solidFill>
                            <a:srgbClr val="006600"/>
                          </a:solidFill>
                          <a:latin typeface="Calibri" pitchFamily="34" charset="0"/>
                          <a:ea typeface="Calibri" pitchFamily="34" charset="-122"/>
                          <a:cs typeface="Calibri" pitchFamily="34" charset="-120"/>
                        </a:rPr>
                        <a:t>+$34,266</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r>
              <a:tr h="237744">
                <a:tc>
                  <a:txBody>
                    <a:bodyPr/>
                    <a:lstStyle/>
                    <a:p>
                      <a:pPr indent="0" marL="0">
                        <a:buNone/>
                      </a:pPr>
                      <a:r>
                        <a:rPr lang="en-US" sz="1100" dirty="0">
                          <a:solidFill>
                            <a:srgbClr val="333333"/>
                          </a:solidFill>
                          <a:latin typeface="Calibri" pitchFamily="34" charset="0"/>
                          <a:ea typeface="Calibri" pitchFamily="34" charset="-122"/>
                          <a:cs typeface="Calibri" pitchFamily="34" charset="-120"/>
                        </a:rPr>
                        <a:t>Operating Expenses (BvA + projection)</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100" dirty="0">
                          <a:solidFill>
                            <a:srgbClr val="333333"/>
                          </a:solidFill>
                          <a:latin typeface="Calibri" pitchFamily="34" charset="0"/>
                          <a:ea typeface="Calibri" pitchFamily="34" charset="-122"/>
                          <a:cs typeface="Calibri" pitchFamily="34" charset="-120"/>
                        </a:rPr>
                        <a:t>$1,547,169</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100" dirty="0">
                          <a:solidFill>
                            <a:srgbClr val="333333"/>
                          </a:solidFill>
                          <a:latin typeface="Calibri" pitchFamily="34" charset="0"/>
                          <a:ea typeface="Calibri" pitchFamily="34" charset="-122"/>
                          <a:cs typeface="Calibri" pitchFamily="34" charset="-120"/>
                        </a:rPr>
                        <a:t>$1,576,851</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100" dirty="0">
                          <a:solidFill>
                            <a:srgbClr val="CC0000"/>
                          </a:solidFill>
                          <a:latin typeface="Calibri" pitchFamily="34" charset="0"/>
                          <a:ea typeface="Calibri" pitchFamily="34" charset="-122"/>
                          <a:cs typeface="Calibri" pitchFamily="34" charset="-120"/>
                        </a:rPr>
                        <a:t>+$29,682</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r>
              <a:tr h="237744">
                <a:tc>
                  <a:txBody>
                    <a:bodyPr/>
                    <a:lstStyle/>
                    <a:p>
                      <a:pPr indent="0" marL="0">
                        <a:buNone/>
                      </a:pPr>
                      <a:r>
                        <a:rPr lang="en-US" sz="1100" dirty="0">
                          <a:solidFill>
                            <a:srgbClr val="333333"/>
                          </a:solidFill>
                          <a:latin typeface="Calibri" pitchFamily="34" charset="0"/>
                          <a:ea typeface="Calibri" pitchFamily="34" charset="-122"/>
                          <a:cs typeface="Calibri" pitchFamily="34" charset="-120"/>
                        </a:rPr>
                        <a:t>Reserve + Loan Transfers</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100" dirty="0">
                          <a:solidFill>
                            <a:srgbClr val="333333"/>
                          </a:solidFill>
                          <a:latin typeface="Calibri" pitchFamily="34" charset="0"/>
                          <a:ea typeface="Calibri" pitchFamily="34" charset="-122"/>
                          <a:cs typeface="Calibri" pitchFamily="34" charset="-120"/>
                        </a:rPr>
                        <a:t>$315,910</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100" dirty="0">
                          <a:solidFill>
                            <a:srgbClr val="333333"/>
                          </a:solidFill>
                          <a:latin typeface="Calibri" pitchFamily="34" charset="0"/>
                          <a:ea typeface="Calibri" pitchFamily="34" charset="-122"/>
                          <a:cs typeface="Calibri" pitchFamily="34" charset="-120"/>
                        </a:rPr>
                        <a:t>$307,968</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000" b="1" dirty="0">
                          <a:solidFill>
                            <a:srgbClr val="CC0000"/>
                          </a:solidFill>
                          <a:latin typeface="Calibri" pitchFamily="34" charset="0"/>
                          <a:ea typeface="Calibri" pitchFamily="34" charset="-122"/>
                          <a:cs typeface="Calibri" pitchFamily="34" charset="-120"/>
                        </a:rPr>
                        <a:t>$74,340 unfunded</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r>
              <a:tr h="237744">
                <a:tc>
                  <a:txBody>
                    <a:bodyPr/>
                    <a:lstStyle/>
                    <a:p>
                      <a:pPr indent="0" marL="0">
                        <a:buNone/>
                      </a:pPr>
                      <a:r>
                        <a:rPr lang="en-US" sz="1100" b="1" dirty="0">
                          <a:solidFill>
                            <a:srgbClr val="990000"/>
                          </a:solidFill>
                          <a:latin typeface="Calibri" pitchFamily="34" charset="0"/>
                          <a:ea typeface="Calibri" pitchFamily="34" charset="-122"/>
                          <a:cs typeface="Calibri" pitchFamily="34" charset="-120"/>
                        </a:rPr>
                        <a:t>Undocumented Expenses (Sep-Dec)</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100" dirty="0">
                          <a:solidFill>
                            <a:srgbClr val="888888"/>
                          </a:solidFill>
                          <a:latin typeface="Calibri" pitchFamily="34" charset="0"/>
                          <a:ea typeface="Calibri" pitchFamily="34" charset="-122"/>
                          <a:cs typeface="Calibri" pitchFamily="34" charset="-120"/>
                        </a:rPr>
                        <a:t>$0</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100" b="1" dirty="0">
                          <a:solidFill>
                            <a:srgbClr val="990000"/>
                          </a:solidFill>
                          <a:latin typeface="Calibri" pitchFamily="34" charset="0"/>
                          <a:ea typeface="Calibri" pitchFamily="34" charset="-122"/>
                          <a:cs typeface="Calibri" pitchFamily="34" charset="-120"/>
                        </a:rPr>
                        <a:t>$156,152</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100" b="1" dirty="0">
                          <a:solidFill>
                            <a:srgbClr val="990000"/>
                          </a:solidFill>
                          <a:latin typeface="Calibri" pitchFamily="34" charset="0"/>
                          <a:ea typeface="Calibri" pitchFamily="34" charset="-122"/>
                          <a:cs typeface="Calibri" pitchFamily="34" charset="-120"/>
                        </a:rPr>
                        <a:t>+$156,152</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r>
              <a:tr h="164592">
                <a:tc>
                  <a:txBody>
                    <a:bodyPr/>
                    <a:lstStyle/>
                    <a:p>
                      <a:pPr indent="0" marL="0">
                        <a:buNone/>
                      </a:pPr>
                      <a:r>
                        <a:rPr lang="en-US" sz="900" i="1" dirty="0">
                          <a:solidFill>
                            <a:srgbClr val="888888"/>
                          </a:solidFill>
                          <a:latin typeface="Calibri" pitchFamily="34" charset="0"/>
                          <a:ea typeface="Calibri" pitchFamily="34" charset="-122"/>
                          <a:cs typeface="Calibri" pitchFamily="34" charset="-120"/>
                        </a:rPr>
                        <a:t>  Tennis court, holiday lights, mulching, treadmills, etc.</a:t>
                      </a:r>
                      <a:endParaRPr lang="en-US" sz="9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indent="0" marL="0">
                        <a:buNone/>
                      </a:pP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indent="0" marL="0">
                        <a:buNone/>
                      </a:pP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900" dirty="0">
                          <a:solidFill>
                            <a:srgbClr val="888888"/>
                          </a:solidFill>
                          <a:latin typeface="Calibri" pitchFamily="34" charset="0"/>
                          <a:ea typeface="Calibri" pitchFamily="34" charset="-122"/>
                          <a:cs typeface="Calibri" pitchFamily="34" charset="-120"/>
                        </a:rPr>
                        <a:t>~$39,038/mo × 4</a:t>
                      </a:r>
                      <a:endParaRPr lang="en-US" sz="9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r>
              <a:tr h="237744">
                <a:tc>
                  <a:txBody>
                    <a:bodyPr/>
                    <a:lstStyle/>
                    <a:p>
                      <a:pPr indent="0" marL="0">
                        <a:buNone/>
                      </a:pPr>
                      <a:r>
                        <a:rPr lang="en-US" sz="1100" b="1" dirty="0">
                          <a:solidFill>
                            <a:srgbClr val="990000"/>
                          </a:solidFill>
                          <a:latin typeface="Calibri" pitchFamily="34" charset="0"/>
                          <a:ea typeface="Calibri" pitchFamily="34" charset="-122"/>
                          <a:cs typeface="Calibri" pitchFamily="34" charset="-120"/>
                        </a:rPr>
                        <a:t>Golf Cart Reclass (capital → operating)</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100" dirty="0">
                          <a:solidFill>
                            <a:srgbClr val="888888"/>
                          </a:solidFill>
                          <a:latin typeface="Calibri" pitchFamily="34" charset="0"/>
                          <a:ea typeface="Calibri" pitchFamily="34" charset="-122"/>
                          <a:cs typeface="Calibri" pitchFamily="34" charset="-120"/>
                        </a:rPr>
                        <a:t>$0</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100" b="1" dirty="0">
                          <a:solidFill>
                            <a:srgbClr val="990000"/>
                          </a:solidFill>
                          <a:latin typeface="Calibri" pitchFamily="34" charset="0"/>
                          <a:ea typeface="Calibri" pitchFamily="34" charset="-122"/>
                          <a:cs typeface="Calibri" pitchFamily="34" charset="-120"/>
                        </a:rPr>
                        <a:t>$24,000</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100" b="1" dirty="0">
                          <a:solidFill>
                            <a:srgbClr val="990000"/>
                          </a:solidFill>
                          <a:latin typeface="Calibri" pitchFamily="34" charset="0"/>
                          <a:ea typeface="Calibri" pitchFamily="34" charset="-122"/>
                          <a:cs typeface="Calibri" pitchFamily="34" charset="-120"/>
                        </a:rPr>
                        <a:t>+$24,000</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r>
              <a:tr h="164592">
                <a:tc>
                  <a:txBody>
                    <a:bodyPr/>
                    <a:lstStyle/>
                    <a:p>
                      <a:pPr indent="0" marL="0">
                        <a:buNone/>
                      </a:pPr>
                      <a:r>
                        <a:rPr lang="en-US" sz="900" i="1" dirty="0">
                          <a:solidFill>
                            <a:srgbClr val="888888"/>
                          </a:solidFill>
                          <a:latin typeface="Calibri" pitchFamily="34" charset="0"/>
                          <a:ea typeface="Calibri" pitchFamily="34" charset="-122"/>
                          <a:cs typeface="Calibri" pitchFamily="34" charset="-120"/>
                        </a:rPr>
                        <a:t>  Capitalized in BvA — low resale value, not capitalized historically</a:t>
                      </a:r>
                      <a:endParaRPr lang="en-US" sz="9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indent="0" marL="0">
                        <a:buNone/>
                      </a:pP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indent="0" marL="0">
                        <a:buNone/>
                      </a:pP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900" dirty="0">
                          <a:solidFill>
                            <a:srgbClr val="888888"/>
                          </a:solidFill>
                          <a:latin typeface="Calibri" pitchFamily="34" charset="0"/>
                          <a:ea typeface="Calibri" pitchFamily="34" charset="-122"/>
                          <a:cs typeface="Calibri" pitchFamily="34" charset="-120"/>
                        </a:rPr>
                        <a:t>2 carts, Apr-Aug</a:t>
                      </a:r>
                      <a:endParaRPr lang="en-US" sz="9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r>
              <a:tr h="274320">
                <a:tc>
                  <a:txBody>
                    <a:bodyPr/>
                    <a:lstStyle/>
                    <a:p>
                      <a:pPr indent="0" marL="0">
                        <a:buNone/>
                      </a:pPr>
                      <a:r>
                        <a:rPr lang="en-US" sz="1100" b="1" dirty="0">
                          <a:solidFill>
                            <a:srgbClr val="333333"/>
                          </a:solidFill>
                          <a:latin typeface="Calibri" pitchFamily="34" charset="0"/>
                          <a:ea typeface="Calibri" pitchFamily="34" charset="-122"/>
                          <a:cs typeface="Calibri" pitchFamily="34" charset="-120"/>
                        </a:rPr>
                        <a:t>Total REVISED Expenses</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E8F0"/>
                    </a:solidFill>
                  </a:tcPr>
                </a:tc>
                <a:tc>
                  <a:txBody>
                    <a:bodyPr/>
                    <a:lstStyle/>
                    <a:p>
                      <a:pPr algn="r" indent="0" marL="0">
                        <a:buNone/>
                      </a:pPr>
                      <a:r>
                        <a:rPr lang="en-US" sz="1100" b="1" dirty="0">
                          <a:solidFill>
                            <a:srgbClr val="333333"/>
                          </a:solidFill>
                          <a:latin typeface="Calibri" pitchFamily="34" charset="0"/>
                          <a:ea typeface="Calibri" pitchFamily="34" charset="-122"/>
                          <a:cs typeface="Calibri" pitchFamily="34" charset="-120"/>
                        </a:rPr>
                        <a:t>$1,863,079</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E8F0"/>
                    </a:solidFill>
                  </a:tcPr>
                </a:tc>
                <a:tc>
                  <a:txBody>
                    <a:bodyPr/>
                    <a:lstStyle/>
                    <a:p>
                      <a:pPr algn="r" indent="0" marL="0">
                        <a:buNone/>
                      </a:pPr>
                      <a:r>
                        <a:rPr lang="en-US" sz="1100" b="1" dirty="0">
                          <a:solidFill>
                            <a:srgbClr val="333333"/>
                          </a:solidFill>
                          <a:latin typeface="Calibri" pitchFamily="34" charset="0"/>
                          <a:ea typeface="Calibri" pitchFamily="34" charset="-122"/>
                          <a:cs typeface="Calibri" pitchFamily="34" charset="-120"/>
                        </a:rPr>
                        <a:t>$2,064,970</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E8F0"/>
                    </a:solidFill>
                  </a:tcPr>
                </a:tc>
                <a:tc>
                  <a:txBody>
                    <a:bodyPr/>
                    <a:lstStyle/>
                    <a:p>
                      <a:pPr algn="r" indent="0" marL="0">
                        <a:buNone/>
                      </a:pPr>
                      <a:r>
                        <a:rPr lang="en-US" sz="1100" b="1" dirty="0">
                          <a:solidFill>
                            <a:srgbClr val="CC0000"/>
                          </a:solidFill>
                          <a:latin typeface="Calibri" pitchFamily="34" charset="0"/>
                          <a:ea typeface="Calibri" pitchFamily="34" charset="-122"/>
                          <a:cs typeface="Calibri" pitchFamily="34" charset="-120"/>
                        </a:rPr>
                        <a:t>+$201,891</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E8F0"/>
                    </a:solidFill>
                  </a:tcPr>
                </a:tc>
              </a:tr>
              <a:tr h="274320">
                <a:tc>
                  <a:txBody>
                    <a:bodyPr/>
                    <a:lstStyle/>
                    <a:p>
                      <a:pPr indent="0" marL="0">
                        <a:buNone/>
                      </a:pPr>
                      <a:r>
                        <a:rPr lang="en-US" sz="1100" b="1" dirty="0">
                          <a:solidFill>
                            <a:srgbClr val="333333"/>
                          </a:solidFill>
                          <a:latin typeface="Calibri" pitchFamily="34" charset="0"/>
                          <a:ea typeface="Calibri" pitchFamily="34" charset="-122"/>
                          <a:cs typeface="Calibri" pitchFamily="34" charset="-120"/>
                        </a:rPr>
                        <a:t>NET (with cable) — REVISED</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EBEE"/>
                    </a:solidFill>
                  </a:tcPr>
                </a:tc>
                <a:tc>
                  <a:txBody>
                    <a:bodyPr/>
                    <a:lstStyle/>
                    <a:p>
                      <a:pPr algn="r" indent="0" marL="0">
                        <a:buNone/>
                      </a:pPr>
                      <a:r>
                        <a:rPr lang="en-US" sz="1100" b="1" dirty="0">
                          <a:solidFill>
                            <a:srgbClr val="333333"/>
                          </a:solidFill>
                          <a:latin typeface="Calibri" pitchFamily="34" charset="0"/>
                          <a:ea typeface="Calibri" pitchFamily="34" charset="-122"/>
                          <a:cs typeface="Calibri" pitchFamily="34" charset="-120"/>
                        </a:rPr>
                        <a:t>$0</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EBEE"/>
                    </a:solidFill>
                  </a:tcPr>
                </a:tc>
                <a:tc>
                  <a:txBody>
                    <a:bodyPr/>
                    <a:lstStyle/>
                    <a:p>
                      <a:pPr algn="r" indent="0" marL="0">
                        <a:buNone/>
                      </a:pPr>
                      <a:r>
                        <a:rPr lang="en-US" sz="1100" b="1" dirty="0">
                          <a:solidFill>
                            <a:srgbClr val="CC0000"/>
                          </a:solidFill>
                          <a:latin typeface="Calibri" pitchFamily="34" charset="0"/>
                          <a:ea typeface="Calibri" pitchFamily="34" charset="-122"/>
                          <a:cs typeface="Calibri" pitchFamily="34" charset="-120"/>
                        </a:rPr>
                        <a:t>($167,625)</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EBEE"/>
                    </a:solidFill>
                  </a:tcPr>
                </a:tc>
                <a:tc>
                  <a:txBody>
                    <a:bodyPr/>
                    <a:lstStyle/>
                    <a:p>
                      <a:pPr algn="r" indent="0" marL="0">
                        <a:buNone/>
                      </a:pPr>
                      <a:r>
                        <a:rPr lang="en-US" sz="1000" b="1" dirty="0">
                          <a:solidFill>
                            <a:srgbClr val="CC0000"/>
                          </a:solidFill>
                          <a:latin typeface="Calibri" pitchFamily="34" charset="0"/>
                          <a:ea typeface="Calibri" pitchFamily="34" charset="-122"/>
                          <a:cs typeface="Calibri" pitchFamily="34" charset="-120"/>
                        </a:rPr>
                        <a:t>DEFICIT</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EBEE"/>
                    </a:solidFill>
                  </a:tcPr>
                </a:tc>
              </a:tr>
              <a:tr h="256032">
                <a:tc>
                  <a:txBody>
                    <a:bodyPr/>
                    <a:lstStyle/>
                    <a:p>
                      <a:pPr indent="0" marL="0">
                        <a:buNone/>
                      </a:pPr>
                      <a:r>
                        <a:rPr lang="en-US" sz="1100" b="1" dirty="0">
                          <a:solidFill>
                            <a:srgbClr val="333333"/>
                          </a:solidFill>
                          <a:latin typeface="Calibri" pitchFamily="34" charset="0"/>
                          <a:ea typeface="Calibri" pitchFamily="34" charset="-122"/>
                          <a:cs typeface="Calibri" pitchFamily="34" charset="-120"/>
                        </a:rPr>
                        <a:t>NET (without cable) — REVISED</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EBEE"/>
                    </a:solidFill>
                  </a:tcPr>
                </a:tc>
                <a:tc>
                  <a:txBody>
                    <a:bodyPr/>
                    <a:lstStyle/>
                    <a:p>
                      <a:pPr algn="r" indent="0" marL="0">
                        <a:buNone/>
                      </a:pPr>
                      <a:r>
                        <a:rPr lang="en-US" sz="1100" b="1" dirty="0">
                          <a:solidFill>
                            <a:srgbClr val="333333"/>
                          </a:solidFill>
                          <a:latin typeface="Calibri" pitchFamily="34" charset="0"/>
                          <a:ea typeface="Calibri" pitchFamily="34" charset="-122"/>
                          <a:cs typeface="Calibri" pitchFamily="34" charset="-120"/>
                        </a:rPr>
                        <a:t>$0</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EBEE"/>
                    </a:solidFill>
                  </a:tcPr>
                </a:tc>
                <a:tc>
                  <a:txBody>
                    <a:bodyPr/>
                    <a:lstStyle/>
                    <a:p>
                      <a:pPr algn="r" indent="0" marL="0">
                        <a:buNone/>
                      </a:pPr>
                      <a:r>
                        <a:rPr lang="en-US" sz="1100" b="1" dirty="0">
                          <a:solidFill>
                            <a:srgbClr val="CC0000"/>
                          </a:solidFill>
                          <a:latin typeface="Calibri" pitchFamily="34" charset="0"/>
                          <a:ea typeface="Calibri" pitchFamily="34" charset="-122"/>
                          <a:cs typeface="Calibri" pitchFamily="34" charset="-120"/>
                        </a:rPr>
                        <a:t>($226,425)</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EBEE"/>
                    </a:solidFill>
                  </a:tcPr>
                </a:tc>
                <a:tc>
                  <a:txBody>
                    <a:bodyPr/>
                    <a:lstStyle/>
                    <a:p>
                      <a:pPr algn="r" indent="0" marL="0">
                        <a:buNone/>
                      </a:pPr>
                      <a:r>
                        <a:rPr lang="en-US" sz="1000" dirty="0">
                          <a:solidFill>
                            <a:srgbClr val="CC0000"/>
                          </a:solidFill>
                          <a:latin typeface="Calibri" pitchFamily="34" charset="0"/>
                          <a:ea typeface="Calibri" pitchFamily="34" charset="-122"/>
                          <a:cs typeface="Calibri" pitchFamily="34" charset="-120"/>
                        </a:rPr>
                        <a:t>Larger deficit</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EBEE"/>
                    </a:solidFill>
                  </a:tcPr>
                </a:tc>
              </a:tr>
            </a:tbl>
          </a:graphicData>
        </a:graphic>
      </p:graphicFrame>
      <p:sp>
        <p:nvSpPr>
          <p:cNvPr id="4" name="Shape 1"/>
          <p:cNvSpPr/>
          <p:nvPr/>
        </p:nvSpPr>
        <p:spPr>
          <a:xfrm>
            <a:off x="548640" y="4343400"/>
            <a:ext cx="8046720" cy="594360"/>
          </a:xfrm>
          <a:prstGeom prst="rect">
            <a:avLst/>
          </a:prstGeom>
          <a:solidFill>
            <a:srgbClr val="FFEBEE"/>
          </a:solidFill>
          <a:ln/>
          <a:effectLst>
            <a:outerShdw sx="100000" sy="100000" kx="0" ky="0" algn="bl" rotWithShape="0" blurRad="50800" dist="25400" dir="8100000">
              <a:srgbClr val="000000">
                <a:alpha val="12000"/>
              </a:srgbClr>
            </a:outerShdw>
          </a:effectLst>
        </p:spPr>
      </p:sp>
      <p:sp>
        <p:nvSpPr>
          <p:cNvPr id="5" name="Text 2"/>
          <p:cNvSpPr/>
          <p:nvPr/>
        </p:nvSpPr>
        <p:spPr>
          <a:xfrm>
            <a:off x="822960" y="4370832"/>
            <a:ext cx="7498080" cy="530352"/>
          </a:xfrm>
          <a:prstGeom prst="rect">
            <a:avLst/>
          </a:prstGeom>
          <a:noFill/>
          <a:ln/>
        </p:spPr>
        <p:txBody>
          <a:bodyPr wrap="square" lIns="0" tIns="0" rIns="0" bIns="0" rtlCol="0" anchor="ctr"/>
          <a:lstStyle/>
          <a:p>
            <a:pPr indent="0" marL="0">
              <a:buNone/>
            </a:pPr>
            <a:r>
              <a:rPr lang="en-US" sz="1000" b="1" dirty="0">
                <a:solidFill>
                  <a:srgbClr val="990000"/>
                </a:solidFill>
                <a:latin typeface="Calibri" pitchFamily="34" charset="0"/>
                <a:ea typeface="Calibri" pitchFamily="34" charset="-122"/>
                <a:cs typeface="Calibri" pitchFamily="34" charset="-120"/>
              </a:rPr>
              <a:t>REVISED: </a:t>
            </a:r>
            <a:pPr indent="0" marL="0">
              <a:buNone/>
            </a:pPr>
            <a:r>
              <a:rPr lang="en-US" sz="1000" dirty="0">
                <a:solidFill>
                  <a:srgbClr val="333333"/>
                </a:solidFill>
                <a:latin typeface="Calibri" pitchFamily="34" charset="0"/>
                <a:ea typeface="Calibri" pitchFamily="34" charset="-122"/>
                <a:cs typeface="Calibri" pitchFamily="34" charset="-120"/>
              </a:rPr>
              <a:t>Undocumented expenses ($156K Sep-Dec) + golf cart reclassification ($24K capitalized in BvA, should be expensed) turn the thin surplus into a ($167,625) DEFICIT. Note: BvA financial statements through August reflected the golf carts as a capital expense. A special assessment is required PLUS ongoing budget adjustment.</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CF6F5"/>
        </a:solidFill>
      </p:bgPr>
    </p:bg>
    <p:spTree>
      <p:nvGrpSpPr>
        <p:cNvPr id="1" name=""/>
        <p:cNvGrpSpPr/>
        <p:nvPr/>
      </p:nvGrpSpPr>
      <p:grpSpPr>
        <a:xfrm>
          <a:off x="0" y="0"/>
          <a:ext cx="0" cy="0"/>
          <a:chOff x="0" y="0"/>
          <a:chExt cx="0" cy="0"/>
        </a:xfrm>
      </p:grpSpPr>
      <p:sp>
        <p:nvSpPr>
          <p:cNvPr id="2" name="Text 0"/>
          <p:cNvSpPr/>
          <p:nvPr/>
        </p:nvSpPr>
        <p:spPr>
          <a:xfrm>
            <a:off x="548640" y="137160"/>
            <a:ext cx="8046720" cy="457200"/>
          </a:xfrm>
          <a:prstGeom prst="rect">
            <a:avLst/>
          </a:prstGeom>
          <a:noFill/>
          <a:ln/>
        </p:spPr>
        <p:txBody>
          <a:bodyPr wrap="square" lIns="0" tIns="0" rIns="0" bIns="0" rtlCol="0" anchor="ctr"/>
          <a:lstStyle/>
          <a:p>
            <a:pPr indent="0" marL="0">
              <a:buNone/>
            </a:pPr>
            <a:r>
              <a:rPr lang="en-US" sz="2600" b="1" dirty="0">
                <a:solidFill>
                  <a:srgbClr val="990011"/>
                </a:solidFill>
                <a:latin typeface="Georgia" pitchFamily="34" charset="0"/>
                <a:ea typeface="Georgia" pitchFamily="34" charset="-122"/>
                <a:cs typeface="Georgia" pitchFamily="34" charset="-120"/>
              </a:rPr>
              <a:t>Budget to Deficit: What Went Wrong</a:t>
            </a:r>
            <a:endParaRPr lang="en-US" sz="2600" dirty="0"/>
          </a:p>
        </p:txBody>
      </p:sp>
      <p:sp>
        <p:nvSpPr>
          <p:cNvPr id="3" name="Text 1"/>
          <p:cNvSpPr/>
          <p:nvPr/>
        </p:nvSpPr>
        <p:spPr>
          <a:xfrm>
            <a:off x="548640" y="548640"/>
            <a:ext cx="8046720" cy="274320"/>
          </a:xfrm>
          <a:prstGeom prst="rect">
            <a:avLst/>
          </a:prstGeom>
          <a:noFill/>
          <a:ln/>
        </p:spPr>
        <p:txBody>
          <a:bodyPr wrap="square" lIns="0" tIns="0" rIns="0" bIns="0" rtlCol="0" anchor="ctr"/>
          <a:lstStyle/>
          <a:p>
            <a:pPr indent="0" marL="0">
              <a:buNone/>
            </a:pPr>
            <a:r>
              <a:rPr lang="en-US" sz="1000" i="1" dirty="0">
                <a:solidFill>
                  <a:srgbClr val="888888"/>
                </a:solidFill>
                <a:latin typeface="Calibri" pitchFamily="34" charset="0"/>
                <a:ea typeface="Calibri" pitchFamily="34" charset="-122"/>
                <a:cs typeface="Calibri" pitchFamily="34" charset="-120"/>
              </a:rPr>
              <a:t>Original budget was balanced at $1,863,079 — manageable with tight expense controls, but could not sustain the reckless actions that followed</a:t>
            </a:r>
            <a:endParaRPr lang="en-US" sz="1000" dirty="0"/>
          </a:p>
        </p:txBody>
      </p:sp>
      <p:graphicFrame>
        <p:nvGraphicFramePr>
          <p:cNvPr id="12" name="Table 0"/>
          <p:cNvGraphicFramePr>
            <a:graphicFrameLocks noGrp="1"/>
          </p:cNvGraphicFramePr>
          <p:nvPr>
            <p:extLst>
              <p:ext uri="{D42A27DB-BD31-4B8C-83A1-F6EECF244321}">
                <p14:modId xmlns:p14="http://schemas.microsoft.com/office/powerpoint/2010/main" val="1579011935"/>
              </p:ext>
            </p:extLst>
          </p:nvPr>
        </p:nvGraphicFramePr>
        <p:xfrm>
          <a:off x="365760" y="868680"/>
          <a:ext cx="8412480" cy="914400"/>
        </p:xfrm>
        <a:graphic>
          <a:graphicData uri="http://schemas.openxmlformats.org/drawingml/2006/table">
            <a:tbl>
              <a:tblPr/>
              <a:tblGrid>
                <a:gridCol w="2560320"/>
                <a:gridCol w="1097280"/>
                <a:gridCol w="1097280"/>
                <a:gridCol w="3657600"/>
              </a:tblGrid>
              <a:tr h="347472">
                <a:tc>
                  <a:txBody>
                    <a:bodyPr/>
                    <a:lstStyle/>
                    <a:p>
                      <a:pPr indent="0" marL="0">
                        <a:buNone/>
                      </a:pPr>
                      <a:r>
                        <a:rPr lang="en-US" sz="1000" b="1" dirty="0">
                          <a:solidFill>
                            <a:srgbClr val="FFFFFF"/>
                          </a:solidFill>
                          <a:latin typeface="Calibri" pitchFamily="34" charset="0"/>
                          <a:ea typeface="Calibri" pitchFamily="34" charset="-122"/>
                          <a:cs typeface="Calibri" pitchFamily="34" charset="-120"/>
                        </a:rPr>
                        <a:t>Driver</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E2761"/>
                    </a:solidFill>
                  </a:tcPr>
                </a:tc>
                <a:tc>
                  <a:txBody>
                    <a:bodyPr/>
                    <a:lstStyle/>
                    <a:p>
                      <a:pPr algn="r" indent="0" marL="0">
                        <a:buNone/>
                      </a:pPr>
                      <a:r>
                        <a:rPr lang="en-US" sz="1000" b="1" dirty="0">
                          <a:solidFill>
                            <a:srgbClr val="FFFFFF"/>
                          </a:solidFill>
                          <a:latin typeface="Calibri" pitchFamily="34" charset="0"/>
                          <a:ea typeface="Calibri" pitchFamily="34" charset="-122"/>
                          <a:cs typeface="Calibri" pitchFamily="34" charset="-120"/>
                        </a:rPr>
                        <a:t>Impact</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E2761"/>
                    </a:solidFill>
                  </a:tcPr>
                </a:tc>
                <a:tc>
                  <a:txBody>
                    <a:bodyPr/>
                    <a:lstStyle/>
                    <a:p>
                      <a:pPr algn="r" indent="0" marL="0">
                        <a:buNone/>
                      </a:pPr>
                      <a:r>
                        <a:rPr lang="en-US" sz="1000" b="1" dirty="0">
                          <a:solidFill>
                            <a:srgbClr val="FFFFFF"/>
                          </a:solidFill>
                          <a:latin typeface="Calibri" pitchFamily="34" charset="0"/>
                          <a:ea typeface="Calibri" pitchFamily="34" charset="-122"/>
                          <a:cs typeface="Calibri" pitchFamily="34" charset="-120"/>
                        </a:rPr>
                        <a:t>Running</a:t>
                      </a:r>
                      <a:endParaRPr lang="en-US" sz="1000" dirty="0">
                        <a:latin typeface="Calibri" charset="0"/>
                        <a:ea typeface="Calibri" charset="0"/>
                        <a:cs typeface="Calibri" charset="0"/>
                      </a:endParaRPr>
                    </a:p>
                    <a:p>
                      <a:pPr algn="r" indent="0" marL="0">
                        <a:buNone/>
                      </a:pPr>
                      <a:r>
                        <a:rPr lang="en-US" sz="1000" b="1" dirty="0">
                          <a:solidFill>
                            <a:srgbClr val="FFFFFF"/>
                          </a:solidFill>
                          <a:latin typeface="Calibri" pitchFamily="34" charset="0"/>
                          <a:ea typeface="Calibri" pitchFamily="34" charset="-122"/>
                          <a:cs typeface="Calibri" pitchFamily="34" charset="-120"/>
                        </a:rPr>
                        <a:t>Total</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E2761"/>
                    </a:solidFill>
                  </a:tcPr>
                </a:tc>
                <a:tc>
                  <a:txBody>
                    <a:bodyPr/>
                    <a:lstStyle/>
                    <a:p>
                      <a:pPr indent="0" marL="0">
                        <a:buNone/>
                      </a:pPr>
                      <a:r>
                        <a:rPr lang="en-US" sz="1000" b="1" dirty="0">
                          <a:solidFill>
                            <a:srgbClr val="FFFFFF"/>
                          </a:solidFill>
                          <a:latin typeface="Calibri" pitchFamily="34" charset="0"/>
                          <a:ea typeface="Calibri" pitchFamily="34" charset="-122"/>
                          <a:cs typeface="Calibri" pitchFamily="34" charset="-120"/>
                        </a:rPr>
                        <a:t>Notes</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E2761"/>
                    </a:solidFill>
                  </a:tcPr>
                </a:tc>
              </a:tr>
              <a:tr h="292608">
                <a:tc>
                  <a:txBody>
                    <a:bodyPr/>
                    <a:lstStyle/>
                    <a:p>
                      <a:pPr indent="0" marL="0">
                        <a:buNone/>
                      </a:pPr>
                      <a:r>
                        <a:rPr lang="en-US" sz="1000" b="1" dirty="0">
                          <a:solidFill>
                            <a:srgbClr val="1E2761"/>
                          </a:solidFill>
                          <a:latin typeface="Calibri" pitchFamily="34" charset="0"/>
                          <a:ea typeface="Calibri" pitchFamily="34" charset="-122"/>
                          <a:cs typeface="Calibri" pitchFamily="34" charset="-120"/>
                        </a:rPr>
                        <a:t>Balanced Budget</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EAF6"/>
                    </a:solidFill>
                  </a:tcPr>
                </a:tc>
                <a:tc>
                  <a:txBody>
                    <a:bodyPr/>
                    <a:lstStyle/>
                    <a:p>
                      <a:pPr algn="r" indent="0" marL="0">
                        <a:buNone/>
                      </a:pPr>
                      <a:r>
                        <a:rPr lang="en-US" sz="1000" b="1" dirty="0">
                          <a:solidFill>
                            <a:srgbClr val="4CAF50"/>
                          </a:solidFill>
                          <a:latin typeface="Calibri" pitchFamily="34" charset="0"/>
                          <a:ea typeface="Calibri" pitchFamily="34" charset="-122"/>
                          <a:cs typeface="Calibri" pitchFamily="34" charset="-120"/>
                        </a:rPr>
                        <a:t>+$0</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EAF6"/>
                    </a:solidFill>
                  </a:tcPr>
                </a:tc>
                <a:tc>
                  <a:txBody>
                    <a:bodyPr/>
                    <a:lstStyle/>
                    <a:p>
                      <a:pPr algn="r" indent="0" marL="0">
                        <a:buNone/>
                      </a:pPr>
                      <a:r>
                        <a:rPr lang="en-US" sz="1000" b="1" dirty="0">
                          <a:solidFill>
                            <a:srgbClr val="4CAF50"/>
                          </a:solidFill>
                          <a:latin typeface="Calibri" pitchFamily="34" charset="0"/>
                          <a:ea typeface="Calibri" pitchFamily="34" charset="-122"/>
                          <a:cs typeface="Calibri" pitchFamily="34" charset="-120"/>
                        </a:rPr>
                        <a:t>+$0</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EAF6"/>
                    </a:solidFill>
                  </a:tcPr>
                </a:tc>
                <a:tc>
                  <a:txBody>
                    <a:bodyPr/>
                    <a:lstStyle/>
                    <a:p>
                      <a:pPr indent="0" marL="0">
                        <a:buNone/>
                      </a:pPr>
                      <a:endParaRPr lang="en-US" sz="8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EAF6"/>
                    </a:solidFill>
                  </a:tcPr>
                </a:tc>
              </a:tr>
              <a:tr h="292608">
                <a:tc>
                  <a:txBody>
                    <a:bodyPr/>
                    <a:lstStyle/>
                    <a:p>
                      <a:pPr indent="0" marL="0">
                        <a:buNone/>
                      </a:pPr>
                      <a:r>
                        <a:rPr lang="en-US" sz="950" dirty="0">
                          <a:solidFill>
                            <a:srgbClr val="333333"/>
                          </a:solidFill>
                          <a:latin typeface="Calibri" pitchFamily="34" charset="0"/>
                          <a:ea typeface="Calibri" pitchFamily="34" charset="-122"/>
                          <a:cs typeface="Calibri" pitchFamily="34" charset="-120"/>
                        </a:rPr>
                        <a:t>Cable income (not budgeted)</a:t>
                      </a:r>
                      <a:endParaRPr lang="en-US" sz="95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F5E9"/>
                    </a:solidFill>
                  </a:tcPr>
                </a:tc>
                <a:tc>
                  <a:txBody>
                    <a:bodyPr/>
                    <a:lstStyle/>
                    <a:p>
                      <a:pPr algn="r" indent="0" marL="0">
                        <a:buNone/>
                      </a:pPr>
                      <a:r>
                        <a:rPr lang="en-US" sz="1000" dirty="0">
                          <a:solidFill>
                            <a:srgbClr val="4CAF50"/>
                          </a:solidFill>
                          <a:latin typeface="Calibri" pitchFamily="34" charset="0"/>
                          <a:ea typeface="Calibri" pitchFamily="34" charset="-122"/>
                          <a:cs typeface="Calibri" pitchFamily="34" charset="-120"/>
                        </a:rPr>
                        <a:t>+$58,800</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F5E9"/>
                    </a:solidFill>
                  </a:tcPr>
                </a:tc>
                <a:tc>
                  <a:txBody>
                    <a:bodyPr/>
                    <a:lstStyle/>
                    <a:p>
                      <a:pPr algn="r" indent="0" marL="0">
                        <a:buNone/>
                      </a:pPr>
                      <a:r>
                        <a:rPr lang="en-US" sz="1000" b="1" dirty="0">
                          <a:solidFill>
                            <a:srgbClr val="4CAF50"/>
                          </a:solidFill>
                          <a:latin typeface="Calibri" pitchFamily="34" charset="0"/>
                          <a:ea typeface="Calibri" pitchFamily="34" charset="-122"/>
                          <a:cs typeface="Calibri" pitchFamily="34" charset="-120"/>
                        </a:rPr>
                        <a:t>+$58,800</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F5E9"/>
                    </a:solidFill>
                  </a:tcPr>
                </a:tc>
                <a:tc>
                  <a:txBody>
                    <a:bodyPr/>
                    <a:lstStyle/>
                    <a:p>
                      <a:pPr indent="0" marL="0">
                        <a:buNone/>
                      </a:pPr>
                      <a:endParaRPr lang="en-US" sz="8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F5E9"/>
                    </a:solidFill>
                  </a:tcPr>
                </a:tc>
              </a:tr>
              <a:tr h="329184">
                <a:tc>
                  <a:txBody>
                    <a:bodyPr/>
                    <a:lstStyle/>
                    <a:p>
                      <a:pPr indent="0" marL="0">
                        <a:buNone/>
                      </a:pPr>
                      <a:r>
                        <a:rPr lang="en-US" sz="950" dirty="0">
                          <a:solidFill>
                            <a:srgbClr val="333333"/>
                          </a:solidFill>
                          <a:latin typeface="Calibri" pitchFamily="34" charset="0"/>
                          <a:ea typeface="Calibri" pitchFamily="34" charset="-122"/>
                          <a:cs typeface="Calibri" pitchFamily="34" charset="-120"/>
                        </a:rPr>
                        <a:t>Income below target</a:t>
                      </a:r>
                      <a:endParaRPr lang="en-US" sz="95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3E0"/>
                    </a:solidFill>
                  </a:tcPr>
                </a:tc>
                <a:tc>
                  <a:txBody>
                    <a:bodyPr/>
                    <a:lstStyle/>
                    <a:p>
                      <a:pPr algn="r" indent="0" marL="0">
                        <a:buNone/>
                      </a:pPr>
                      <a:r>
                        <a:rPr lang="en-US" sz="1000" dirty="0">
                          <a:solidFill>
                            <a:srgbClr val="990000"/>
                          </a:solidFill>
                          <a:latin typeface="Calibri" pitchFamily="34" charset="0"/>
                          <a:ea typeface="Calibri" pitchFamily="34" charset="-122"/>
                          <a:cs typeface="Calibri" pitchFamily="34" charset="-120"/>
                        </a:rPr>
                        <a:t>($24,534)</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3E0"/>
                    </a:solidFill>
                  </a:tcPr>
                </a:tc>
                <a:tc>
                  <a:txBody>
                    <a:bodyPr/>
                    <a:lstStyle/>
                    <a:p>
                      <a:pPr algn="r" indent="0" marL="0">
                        <a:buNone/>
                      </a:pPr>
                      <a:r>
                        <a:rPr lang="en-US" sz="1000" b="1" dirty="0">
                          <a:solidFill>
                            <a:srgbClr val="4CAF50"/>
                          </a:solidFill>
                          <a:latin typeface="Calibri" pitchFamily="34" charset="0"/>
                          <a:ea typeface="Calibri" pitchFamily="34" charset="-122"/>
                          <a:cs typeface="Calibri" pitchFamily="34" charset="-120"/>
                        </a:rPr>
                        <a:t>+$34,266</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3E0"/>
                    </a:solidFill>
                  </a:tcPr>
                </a:tc>
                <a:tc>
                  <a:txBody>
                    <a:bodyPr/>
                    <a:lstStyle/>
                    <a:p>
                      <a:pPr indent="0" marL="0">
                        <a:buNone/>
                      </a:pPr>
                      <a:r>
                        <a:rPr lang="en-US" sz="800" i="1" dirty="0">
                          <a:solidFill>
                            <a:srgbClr val="888888"/>
                          </a:solidFill>
                          <a:latin typeface="Calibri" pitchFamily="34" charset="0"/>
                          <a:ea typeface="Calibri" pitchFamily="34" charset="-122"/>
                          <a:cs typeface="Calibri" pitchFamily="34" charset="-120"/>
                        </a:rPr>
                        <a:t>Bluestream rebate $0, misc income low</a:t>
                      </a:r>
                      <a:endParaRPr lang="en-US" sz="8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3E0"/>
                    </a:solidFill>
                  </a:tcPr>
                </a:tc>
              </a:tr>
              <a:tr h="292608">
                <a:tc>
                  <a:txBody>
                    <a:bodyPr/>
                    <a:lstStyle/>
                    <a:p>
                      <a:pPr indent="0" marL="0">
                        <a:buNone/>
                      </a:pPr>
                      <a:r>
                        <a:rPr lang="en-US" sz="950" dirty="0">
                          <a:solidFill>
                            <a:srgbClr val="333333"/>
                          </a:solidFill>
                          <a:latin typeface="Calibri" pitchFamily="34" charset="0"/>
                          <a:ea typeface="Calibri" pitchFamily="34" charset="-122"/>
                          <a:cs typeface="Calibri" pitchFamily="34" charset="-120"/>
                        </a:rPr>
                        <a:t>Insurance overrun</a:t>
                      </a:r>
                      <a:endParaRPr lang="en-US" sz="95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EBEE"/>
                    </a:solidFill>
                  </a:tcPr>
                </a:tc>
                <a:tc>
                  <a:txBody>
                    <a:bodyPr/>
                    <a:lstStyle/>
                    <a:p>
                      <a:pPr algn="r" indent="0" marL="0">
                        <a:buNone/>
                      </a:pPr>
                      <a:r>
                        <a:rPr lang="en-US" sz="1000" dirty="0">
                          <a:solidFill>
                            <a:srgbClr val="990000"/>
                          </a:solidFill>
                          <a:latin typeface="Calibri" pitchFamily="34" charset="0"/>
                          <a:ea typeface="Calibri" pitchFamily="34" charset="-122"/>
                          <a:cs typeface="Calibri" pitchFamily="34" charset="-120"/>
                        </a:rPr>
                        <a:t>($56,743)</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EBEE"/>
                    </a:solidFill>
                  </a:tcPr>
                </a:tc>
                <a:tc>
                  <a:txBody>
                    <a:bodyPr/>
                    <a:lstStyle/>
                    <a:p>
                      <a:pPr algn="r" indent="0" marL="0">
                        <a:buNone/>
                      </a:pPr>
                      <a:r>
                        <a:rPr lang="en-US" sz="1000" b="1" dirty="0">
                          <a:solidFill>
                            <a:srgbClr val="990000"/>
                          </a:solidFill>
                          <a:latin typeface="Calibri" pitchFamily="34" charset="0"/>
                          <a:ea typeface="Calibri" pitchFamily="34" charset="-122"/>
                          <a:cs typeface="Calibri" pitchFamily="34" charset="-120"/>
                        </a:rPr>
                        <a:t>($22,477)</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EBEE"/>
                    </a:solidFill>
                  </a:tcPr>
                </a:tc>
                <a:tc>
                  <a:txBody>
                    <a:bodyPr/>
                    <a:lstStyle/>
                    <a:p>
                      <a:pPr indent="0" marL="0">
                        <a:buNone/>
                      </a:pPr>
                      <a:r>
                        <a:rPr lang="en-US" sz="800" i="1" dirty="0">
                          <a:solidFill>
                            <a:srgbClr val="888888"/>
                          </a:solidFill>
                          <a:latin typeface="Calibri" pitchFamily="34" charset="0"/>
                          <a:ea typeface="Calibri" pitchFamily="34" charset="-122"/>
                          <a:cs typeface="Calibri" pitchFamily="34" charset="-120"/>
                        </a:rPr>
                        <a:t>Expected to drop — instead $487K vs $430K budget</a:t>
                      </a:r>
                      <a:endParaRPr lang="en-US" sz="8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EBEE"/>
                    </a:solidFill>
                  </a:tcPr>
                </a:tc>
              </a:tr>
              <a:tr h="329184">
                <a:tc>
                  <a:txBody>
                    <a:bodyPr/>
                    <a:lstStyle/>
                    <a:p>
                      <a:pPr indent="0" marL="0">
                        <a:buNone/>
                      </a:pPr>
                      <a:r>
                        <a:rPr lang="en-US" sz="950" dirty="0">
                          <a:solidFill>
                            <a:srgbClr val="333333"/>
                          </a:solidFill>
                          <a:latin typeface="Calibri" pitchFamily="34" charset="0"/>
                          <a:ea typeface="Calibri" pitchFamily="34" charset="-122"/>
                          <a:cs typeface="Calibri" pitchFamily="34" charset="-120"/>
                        </a:rPr>
                        <a:t>Labor escalation (Sep-Dec)</a:t>
                      </a:r>
                      <a:endParaRPr lang="en-US" sz="95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EBEE"/>
                    </a:solidFill>
                  </a:tcPr>
                </a:tc>
                <a:tc>
                  <a:txBody>
                    <a:bodyPr/>
                    <a:lstStyle/>
                    <a:p>
                      <a:pPr algn="r" indent="0" marL="0">
                        <a:buNone/>
                      </a:pPr>
                      <a:r>
                        <a:rPr lang="en-US" sz="1000" dirty="0">
                          <a:solidFill>
                            <a:srgbClr val="990000"/>
                          </a:solidFill>
                          <a:latin typeface="Calibri" pitchFamily="34" charset="0"/>
                          <a:ea typeface="Calibri" pitchFamily="34" charset="-122"/>
                          <a:cs typeface="Calibri" pitchFamily="34" charset="-120"/>
                        </a:rPr>
                        <a:t>($33,345)</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EBEE"/>
                    </a:solidFill>
                  </a:tcPr>
                </a:tc>
                <a:tc>
                  <a:txBody>
                    <a:bodyPr/>
                    <a:lstStyle/>
                    <a:p>
                      <a:pPr algn="r" indent="0" marL="0">
                        <a:buNone/>
                      </a:pPr>
                      <a:r>
                        <a:rPr lang="en-US" sz="1000" b="1" dirty="0">
                          <a:solidFill>
                            <a:srgbClr val="990000"/>
                          </a:solidFill>
                          <a:latin typeface="Calibri" pitchFamily="34" charset="0"/>
                          <a:ea typeface="Calibri" pitchFamily="34" charset="-122"/>
                          <a:cs typeface="Calibri" pitchFamily="34" charset="-120"/>
                        </a:rPr>
                        <a:t>($55,822)</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EBEE"/>
                    </a:solidFill>
                  </a:tcPr>
                </a:tc>
                <a:tc>
                  <a:txBody>
                    <a:bodyPr/>
                    <a:lstStyle/>
                    <a:p>
                      <a:pPr indent="0" marL="0">
                        <a:buNone/>
                      </a:pPr>
                      <a:r>
                        <a:rPr lang="en-US" sz="800" i="1" dirty="0">
                          <a:solidFill>
                            <a:srgbClr val="888888"/>
                          </a:solidFill>
                          <a:latin typeface="Calibri" pitchFamily="34" charset="0"/>
                          <a:ea typeface="Calibri" pitchFamily="34" charset="-122"/>
                          <a:cs typeface="Calibri" pitchFamily="34" charset="-120"/>
                        </a:rPr>
                        <a:t>$25K/mo vs budget avg ~$11.6K/mo</a:t>
                      </a:r>
                      <a:endParaRPr lang="en-US" sz="8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EBEE"/>
                    </a:solidFill>
                  </a:tcPr>
                </a:tc>
              </a:tr>
              <a:tr h="292608">
                <a:tc>
                  <a:txBody>
                    <a:bodyPr/>
                    <a:lstStyle/>
                    <a:p>
                      <a:pPr indent="0" marL="0">
                        <a:buNone/>
                      </a:pPr>
                      <a:r>
                        <a:rPr lang="en-US" sz="950" dirty="0">
                          <a:solidFill>
                            <a:srgbClr val="333333"/>
                          </a:solidFill>
                          <a:latin typeface="Calibri" pitchFamily="34" charset="0"/>
                          <a:ea typeface="Calibri" pitchFamily="34" charset="-122"/>
                          <a:cs typeface="Calibri" pitchFamily="34" charset="-120"/>
                        </a:rPr>
                        <a:t>Deferred maintenance "savings"</a:t>
                      </a:r>
                      <a:endParaRPr lang="en-US" sz="95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8E1"/>
                    </a:solidFill>
                  </a:tcPr>
                </a:tc>
                <a:tc>
                  <a:txBody>
                    <a:bodyPr/>
                    <a:lstStyle/>
                    <a:p>
                      <a:pPr algn="r" indent="0" marL="0">
                        <a:buNone/>
                      </a:pPr>
                      <a:r>
                        <a:rPr lang="en-US" sz="1000" dirty="0">
                          <a:solidFill>
                            <a:srgbClr val="4CAF50"/>
                          </a:solidFill>
                          <a:latin typeface="Calibri" pitchFamily="34" charset="0"/>
                          <a:ea typeface="Calibri" pitchFamily="34" charset="-122"/>
                          <a:cs typeface="Calibri" pitchFamily="34" charset="-120"/>
                        </a:rPr>
                        <a:t>+$60,407</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8E1"/>
                    </a:solidFill>
                  </a:tcPr>
                </a:tc>
                <a:tc>
                  <a:txBody>
                    <a:bodyPr/>
                    <a:lstStyle/>
                    <a:p>
                      <a:pPr algn="r" indent="0" marL="0">
                        <a:buNone/>
                      </a:pPr>
                      <a:r>
                        <a:rPr lang="en-US" sz="1000" b="1" dirty="0">
                          <a:solidFill>
                            <a:srgbClr val="4CAF50"/>
                          </a:solidFill>
                          <a:latin typeface="Calibri" pitchFamily="34" charset="0"/>
                          <a:ea typeface="Calibri" pitchFamily="34" charset="-122"/>
                          <a:cs typeface="Calibri" pitchFamily="34" charset="-120"/>
                        </a:rPr>
                        <a:t>+$4,585</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8E1"/>
                    </a:solidFill>
                  </a:tcPr>
                </a:tc>
                <a:tc>
                  <a:txBody>
                    <a:bodyPr/>
                    <a:lstStyle/>
                    <a:p>
                      <a:pPr indent="0" marL="0">
                        <a:buNone/>
                      </a:pPr>
                      <a:r>
                        <a:rPr lang="en-US" sz="800" i="1" dirty="0">
                          <a:solidFill>
                            <a:srgbClr val="888888"/>
                          </a:solidFill>
                          <a:latin typeface="Calibri" pitchFamily="34" charset="0"/>
                          <a:ea typeface="Calibri" pitchFamily="34" charset="-122"/>
                          <a:cs typeface="Calibri" pitchFamily="34" charset="-120"/>
                        </a:rPr>
                        <a:t>Tight controls kept costs low — landscaping, pest control, repairs, irrigation deferred</a:t>
                      </a:r>
                      <a:endParaRPr lang="en-US" sz="8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8E1"/>
                    </a:solidFill>
                  </a:tcPr>
                </a:tc>
              </a:tr>
              <a:tr h="329184">
                <a:tc>
                  <a:txBody>
                    <a:bodyPr/>
                    <a:lstStyle/>
                    <a:p>
                      <a:pPr indent="0" marL="0">
                        <a:buNone/>
                      </a:pPr>
                      <a:r>
                        <a:rPr lang="en-US" sz="950" dirty="0">
                          <a:solidFill>
                            <a:srgbClr val="333333"/>
                          </a:solidFill>
                          <a:latin typeface="Calibri" pitchFamily="34" charset="0"/>
                          <a:ea typeface="Calibri" pitchFamily="34" charset="-122"/>
                          <a:cs typeface="Calibri" pitchFamily="34" charset="-120"/>
                        </a:rPr>
                        <a:t>Principal below budget</a:t>
                      </a:r>
                      <a:endParaRPr lang="en-US" sz="95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F5E9"/>
                    </a:solidFill>
                  </a:tcPr>
                </a:tc>
                <a:tc>
                  <a:txBody>
                    <a:bodyPr/>
                    <a:lstStyle/>
                    <a:p>
                      <a:pPr algn="r" indent="0" marL="0">
                        <a:buNone/>
                      </a:pPr>
                      <a:r>
                        <a:rPr lang="en-US" sz="1000" dirty="0">
                          <a:solidFill>
                            <a:srgbClr val="4CAF50"/>
                          </a:solidFill>
                          <a:latin typeface="Calibri" pitchFamily="34" charset="0"/>
                          <a:ea typeface="Calibri" pitchFamily="34" charset="-122"/>
                          <a:cs typeface="Calibri" pitchFamily="34" charset="-120"/>
                        </a:rPr>
                        <a:t>+$7,942</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F5E9"/>
                    </a:solidFill>
                  </a:tcPr>
                </a:tc>
                <a:tc>
                  <a:txBody>
                    <a:bodyPr/>
                    <a:lstStyle/>
                    <a:p>
                      <a:pPr algn="r" indent="0" marL="0">
                        <a:buNone/>
                      </a:pPr>
                      <a:r>
                        <a:rPr lang="en-US" sz="1000" b="1" dirty="0">
                          <a:solidFill>
                            <a:srgbClr val="4CAF50"/>
                          </a:solidFill>
                          <a:latin typeface="Calibri" pitchFamily="34" charset="0"/>
                          <a:ea typeface="Calibri" pitchFamily="34" charset="-122"/>
                          <a:cs typeface="Calibri" pitchFamily="34" charset="-120"/>
                        </a:rPr>
                        <a:t>+$12,527</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F5E9"/>
                    </a:solidFill>
                  </a:tcPr>
                </a:tc>
                <a:tc>
                  <a:txBody>
                    <a:bodyPr/>
                    <a:lstStyle/>
                    <a:p>
                      <a:pPr indent="0" marL="0">
                        <a:buNone/>
                      </a:pPr>
                      <a:endParaRPr lang="en-US" sz="8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F5E9"/>
                    </a:solidFill>
                  </a:tcPr>
                </a:tc>
              </a:tr>
              <a:tr h="329184">
                <a:tc>
                  <a:txBody>
                    <a:bodyPr/>
                    <a:lstStyle/>
                    <a:p>
                      <a:pPr indent="0" marL="0">
                        <a:buNone/>
                      </a:pPr>
                      <a:r>
                        <a:rPr lang="en-US" sz="1000" b="1" dirty="0">
                          <a:solidFill>
                            <a:srgbClr val="FF9800"/>
                          </a:solidFill>
                          <a:latin typeface="Calibri" pitchFamily="34" charset="0"/>
                          <a:ea typeface="Calibri" pitchFamily="34" charset="-122"/>
                          <a:cs typeface="Calibri" pitchFamily="34" charset="-120"/>
                        </a:rPr>
                        <a:t>= Documented "Breakeven"</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3CD"/>
                    </a:solidFill>
                  </a:tcPr>
                </a:tc>
                <a:tc>
                  <a:txBody>
                    <a:bodyPr/>
                    <a:lstStyle/>
                    <a:p>
                      <a:pPr algn="r" indent="0" marL="0">
                        <a:buNone/>
                      </a:pP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3CD"/>
                    </a:solidFill>
                  </a:tcPr>
                </a:tc>
                <a:tc>
                  <a:txBody>
                    <a:bodyPr/>
                    <a:lstStyle/>
                    <a:p>
                      <a:pPr algn="r" indent="0" marL="0">
                        <a:buNone/>
                      </a:pPr>
                      <a:r>
                        <a:rPr lang="en-US" sz="1000" b="1" dirty="0">
                          <a:solidFill>
                            <a:srgbClr val="4CAF50"/>
                          </a:solidFill>
                          <a:latin typeface="Calibri" pitchFamily="34" charset="0"/>
                          <a:ea typeface="Calibri" pitchFamily="34" charset="-122"/>
                          <a:cs typeface="Calibri" pitchFamily="34" charset="-120"/>
                        </a:rPr>
                        <a:t>+$12,527</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3CD"/>
                    </a:solidFill>
                  </a:tcPr>
                </a:tc>
                <a:tc>
                  <a:txBody>
                    <a:bodyPr/>
                    <a:lstStyle/>
                    <a:p>
                      <a:pPr indent="0" marL="0">
                        <a:buNone/>
                      </a:pPr>
                      <a:r>
                        <a:rPr lang="en-US" sz="800" i="1" dirty="0">
                          <a:solidFill>
                            <a:srgbClr val="888888"/>
                          </a:solidFill>
                          <a:latin typeface="Calibri" pitchFamily="34" charset="0"/>
                          <a:ea typeface="Calibri" pitchFamily="34" charset="-122"/>
                          <a:cs typeface="Calibri" pitchFamily="34" charset="-120"/>
                        </a:rPr>
                        <a:t>Achievable with discipline — but reckless spending eliminated the margin</a:t>
                      </a:r>
                      <a:endParaRPr lang="en-US" sz="8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3CD"/>
                    </a:solidFill>
                  </a:tcPr>
                </a:tc>
              </a:tr>
              <a:tr h="329184">
                <a:tc>
                  <a:txBody>
                    <a:bodyPr/>
                    <a:lstStyle/>
                    <a:p>
                      <a:pPr indent="0" marL="0">
                        <a:buNone/>
                      </a:pPr>
                      <a:r>
                        <a:rPr lang="en-US" sz="950" dirty="0">
                          <a:solidFill>
                            <a:srgbClr val="333333"/>
                          </a:solidFill>
                          <a:latin typeface="Calibri" pitchFamily="34" charset="0"/>
                          <a:ea typeface="Calibri" pitchFamily="34" charset="-122"/>
                          <a:cs typeface="Calibri" pitchFamily="34" charset="-120"/>
                        </a:rPr>
                        <a:t>Golf cart reclass (capital → operating)</a:t>
                      </a:r>
                      <a:endParaRPr lang="en-US" sz="95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8E1"/>
                    </a:solidFill>
                  </a:tcPr>
                </a:tc>
                <a:tc>
                  <a:txBody>
                    <a:bodyPr/>
                    <a:lstStyle/>
                    <a:p>
                      <a:pPr algn="r" indent="0" marL="0">
                        <a:buNone/>
                      </a:pPr>
                      <a:r>
                        <a:rPr lang="en-US" sz="1000" dirty="0">
                          <a:solidFill>
                            <a:srgbClr val="990000"/>
                          </a:solidFill>
                          <a:latin typeface="Calibri" pitchFamily="34" charset="0"/>
                          <a:ea typeface="Calibri" pitchFamily="34" charset="-122"/>
                          <a:cs typeface="Calibri" pitchFamily="34" charset="-120"/>
                        </a:rPr>
                        <a:t>($24,000)</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8E1"/>
                    </a:solidFill>
                  </a:tcPr>
                </a:tc>
                <a:tc>
                  <a:txBody>
                    <a:bodyPr/>
                    <a:lstStyle/>
                    <a:p>
                      <a:pPr algn="r" indent="0" marL="0">
                        <a:buNone/>
                      </a:pPr>
                      <a:r>
                        <a:rPr lang="en-US" sz="1000" b="1" dirty="0">
                          <a:solidFill>
                            <a:srgbClr val="990000"/>
                          </a:solidFill>
                          <a:latin typeface="Calibri" pitchFamily="34" charset="0"/>
                          <a:ea typeface="Calibri" pitchFamily="34" charset="-122"/>
                          <a:cs typeface="Calibri" pitchFamily="34" charset="-120"/>
                        </a:rPr>
                        <a:t>($11,473)</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8E1"/>
                    </a:solidFill>
                  </a:tcPr>
                </a:tc>
                <a:tc>
                  <a:txBody>
                    <a:bodyPr/>
                    <a:lstStyle/>
                    <a:p>
                      <a:pPr indent="0" marL="0">
                        <a:buNone/>
                      </a:pPr>
                      <a:r>
                        <a:rPr lang="en-US" sz="800" i="1" dirty="0">
                          <a:solidFill>
                            <a:srgbClr val="888888"/>
                          </a:solidFill>
                          <a:latin typeface="Calibri" pitchFamily="34" charset="0"/>
                          <a:ea typeface="Calibri" pitchFamily="34" charset="-122"/>
                          <a:cs typeface="Calibri" pitchFamily="34" charset="-120"/>
                        </a:rPr>
                        <a:t>Capitalized in BvA — low resale value, not capitalized historically</a:t>
                      </a:r>
                      <a:endParaRPr lang="en-US" sz="8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8E1"/>
                    </a:solidFill>
                  </a:tcPr>
                </a:tc>
              </a:tr>
              <a:tr h="0">
                <a:tc>
                  <a:txBody>
                    <a:bodyPr/>
                    <a:lstStyle/>
                    <a:p>
                      <a:pPr indent="0" marL="0">
                        <a:buNone/>
                      </a:pPr>
                      <a:r>
                        <a:rPr lang="en-US" sz="950" dirty="0">
                          <a:solidFill>
                            <a:srgbClr val="333333"/>
                          </a:solidFill>
                          <a:latin typeface="Calibri" pitchFamily="34" charset="0"/>
                          <a:ea typeface="Calibri" pitchFamily="34" charset="-122"/>
                          <a:cs typeface="Calibri" pitchFamily="34" charset="-120"/>
                        </a:rPr>
                        <a:t>Undocumented expenses (Sep-Dec)</a:t>
                      </a:r>
                      <a:endParaRPr lang="en-US" sz="95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CDD2"/>
                    </a:solidFill>
                  </a:tcPr>
                </a:tc>
                <a:tc>
                  <a:txBody>
                    <a:bodyPr/>
                    <a:lstStyle/>
                    <a:p>
                      <a:pPr algn="r" indent="0" marL="0">
                        <a:buNone/>
                      </a:pPr>
                      <a:r>
                        <a:rPr lang="en-US" sz="1000" dirty="0">
                          <a:solidFill>
                            <a:srgbClr val="990000"/>
                          </a:solidFill>
                          <a:latin typeface="Calibri" pitchFamily="34" charset="0"/>
                          <a:ea typeface="Calibri" pitchFamily="34" charset="-122"/>
                          <a:cs typeface="Calibri" pitchFamily="34" charset="-120"/>
                        </a:rPr>
                        <a:t>($156,152)</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CDD2"/>
                    </a:solidFill>
                  </a:tcPr>
                </a:tc>
                <a:tc>
                  <a:txBody>
                    <a:bodyPr/>
                    <a:lstStyle/>
                    <a:p>
                      <a:pPr algn="r" indent="0" marL="0">
                        <a:buNone/>
                      </a:pPr>
                      <a:r>
                        <a:rPr lang="en-US" sz="1000" b="1" dirty="0">
                          <a:solidFill>
                            <a:srgbClr val="990000"/>
                          </a:solidFill>
                          <a:latin typeface="Calibri" pitchFamily="34" charset="0"/>
                          <a:ea typeface="Calibri" pitchFamily="34" charset="-122"/>
                          <a:cs typeface="Calibri" pitchFamily="34" charset="-120"/>
                        </a:rPr>
                        <a:t>($167,625)</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CDD2"/>
                    </a:solidFill>
                  </a:tcPr>
                </a:tc>
                <a:tc>
                  <a:txBody>
                    <a:bodyPr/>
                    <a:lstStyle/>
                    <a:p>
                      <a:pPr indent="0" marL="0">
                        <a:buNone/>
                      </a:pPr>
                      <a:r>
                        <a:rPr lang="en-US" sz="800" i="1" dirty="0">
                          <a:solidFill>
                            <a:srgbClr val="888888"/>
                          </a:solidFill>
                          <a:latin typeface="Calibri" pitchFamily="34" charset="0"/>
                          <a:ea typeface="Calibri" pitchFamily="34" charset="-122"/>
                          <a:cs typeface="Calibri" pitchFamily="34" charset="-120"/>
                        </a:rPr>
                        <a:t>Tennis court, holiday lights, mulch, treadmills + unidentified</a:t>
                      </a:r>
                      <a:endParaRPr lang="en-US" sz="8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CDD2"/>
                    </a:solidFill>
                  </a:tcPr>
                </a:tc>
              </a:tr>
              <a:tr h="0">
                <a:tc>
                  <a:txBody>
                    <a:bodyPr/>
                    <a:lstStyle/>
                    <a:p>
                      <a:pPr indent="0" marL="0">
                        <a:buNone/>
                      </a:pPr>
                      <a:r>
                        <a:rPr lang="en-US" sz="1000" b="1" dirty="0">
                          <a:solidFill>
                            <a:srgbClr val="990000"/>
                          </a:solidFill>
                          <a:latin typeface="Calibri" pitchFamily="34" charset="0"/>
                          <a:ea typeface="Calibri" pitchFamily="34" charset="-122"/>
                          <a:cs typeface="Calibri" pitchFamily="34" charset="-120"/>
                        </a:rPr>
                        <a:t>= REVISED NET RESULT</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CDD2"/>
                    </a:solidFill>
                  </a:tcPr>
                </a:tc>
                <a:tc>
                  <a:txBody>
                    <a:bodyPr/>
                    <a:lstStyle/>
                    <a:p>
                      <a:pPr algn="r" indent="0" marL="0">
                        <a:buNone/>
                      </a:pP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CDD2"/>
                    </a:solidFill>
                  </a:tcPr>
                </a:tc>
                <a:tc>
                  <a:txBody>
                    <a:bodyPr/>
                    <a:lstStyle/>
                    <a:p>
                      <a:pPr algn="r" indent="0" marL="0">
                        <a:buNone/>
                      </a:pPr>
                      <a:r>
                        <a:rPr lang="en-US" sz="1000" b="1" dirty="0">
                          <a:solidFill>
                            <a:srgbClr val="990000"/>
                          </a:solidFill>
                          <a:latin typeface="Calibri" pitchFamily="34" charset="0"/>
                          <a:ea typeface="Calibri" pitchFamily="34" charset="-122"/>
                          <a:cs typeface="Calibri" pitchFamily="34" charset="-120"/>
                        </a:rPr>
                        <a:t>($167,625)</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CDD2"/>
                    </a:solidFill>
                  </a:tcPr>
                </a:tc>
                <a:tc>
                  <a:txBody>
                    <a:bodyPr/>
                    <a:lstStyle/>
                    <a:p>
                      <a:pPr indent="0" marL="0">
                        <a:buNone/>
                      </a:pPr>
                      <a:endParaRPr lang="en-US" sz="8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CDD2"/>
                    </a:solidFill>
                  </a:tcPr>
                </a:tc>
              </a:tr>
            </a:tbl>
          </a:graphicData>
        </a:graphic>
      </p:graphicFrame>
      <p:sp>
        <p:nvSpPr>
          <p:cNvPr id="5" name="Shape 2"/>
          <p:cNvSpPr/>
          <p:nvPr/>
        </p:nvSpPr>
        <p:spPr>
          <a:xfrm>
            <a:off x="365760" y="4297680"/>
            <a:ext cx="8412480" cy="640080"/>
          </a:xfrm>
          <a:prstGeom prst="rect">
            <a:avLst/>
          </a:prstGeom>
          <a:solidFill>
            <a:srgbClr val="1E2761"/>
          </a:solidFill>
          <a:ln/>
          <a:effectLst>
            <a:outerShdw sx="100000" sy="100000" kx="0" ky="0" algn="bl" rotWithShape="0" blurRad="50800" dist="25400" dir="8100000">
              <a:srgbClr val="000000">
                <a:alpha val="12000"/>
              </a:srgbClr>
            </a:outerShdw>
          </a:effectLst>
        </p:spPr>
      </p:sp>
      <p:sp>
        <p:nvSpPr>
          <p:cNvPr id="6" name="Text 3"/>
          <p:cNvSpPr/>
          <p:nvPr/>
        </p:nvSpPr>
        <p:spPr>
          <a:xfrm>
            <a:off x="640080" y="4325112"/>
            <a:ext cx="7863840" cy="585216"/>
          </a:xfrm>
          <a:prstGeom prst="rect">
            <a:avLst/>
          </a:prstGeom>
          <a:noFill/>
          <a:ln/>
        </p:spPr>
        <p:txBody>
          <a:bodyPr wrap="square" lIns="0" tIns="0" rIns="0" bIns="0" rtlCol="0" anchor="ctr"/>
          <a:lstStyle/>
          <a:p>
            <a:pPr indent="0" marL="0">
              <a:buNone/>
            </a:pPr>
            <a:r>
              <a:rPr lang="en-US" sz="950" b="1" dirty="0">
                <a:solidFill>
                  <a:srgbClr val="FFFFFF"/>
                </a:solidFill>
                <a:latin typeface="Calibri" pitchFamily="34" charset="0"/>
                <a:ea typeface="Calibri" pitchFamily="34" charset="-122"/>
                <a:cs typeface="Calibri" pitchFamily="34" charset="-120"/>
              </a:rPr>
              <a:t>Path Back to Balance: </a:t>
            </a:r>
            <a:pPr indent="0" marL="0">
              <a:buNone/>
            </a:pPr>
            <a:r>
              <a:rPr lang="en-US" sz="950" dirty="0">
                <a:solidFill>
                  <a:srgbClr val="CADCFC"/>
                </a:solidFill>
                <a:latin typeface="Calibri" pitchFamily="34" charset="0"/>
                <a:ea typeface="Calibri" pitchFamily="34" charset="-122"/>
                <a:cs typeface="Calibri" pitchFamily="34" charset="-120"/>
              </a:rPr>
              <a:t>Shop insurance aggressively (save up to $57K).  Re-evaluate labor ($25K/mo → ???).  Restore maintenance spending — deferred work costs MORE.  Budget cable income ($59K).  Forensic audit to understand undocumented $234K+.  2026 budget must reflect actual costs and enforce the expense discipline that kept prior years on track.</a:t>
            </a:r>
            <a:endParaRPr lang="en-US" sz="9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CF6F5"/>
        </a:solidFill>
      </p:bgPr>
    </p:bg>
    <p:spTree>
      <p:nvGrpSpPr>
        <p:cNvPr id="1" name=""/>
        <p:cNvGrpSpPr/>
        <p:nvPr/>
      </p:nvGrpSpPr>
      <p:grpSpPr>
        <a:xfrm>
          <a:off x="0" y="0"/>
          <a:ext cx="0" cy="0"/>
          <a:chOff x="0" y="0"/>
          <a:chExt cx="0" cy="0"/>
        </a:xfrm>
      </p:grpSpPr>
      <p:sp>
        <p:nvSpPr>
          <p:cNvPr id="2" name="Text 0"/>
          <p:cNvSpPr/>
          <p:nvPr/>
        </p:nvSpPr>
        <p:spPr>
          <a:xfrm>
            <a:off x="548640" y="274320"/>
            <a:ext cx="8046720" cy="640080"/>
          </a:xfrm>
          <a:prstGeom prst="rect">
            <a:avLst/>
          </a:prstGeom>
          <a:noFill/>
          <a:ln/>
        </p:spPr>
        <p:txBody>
          <a:bodyPr wrap="square" lIns="0" tIns="0" rIns="0" bIns="0" rtlCol="0" anchor="ctr"/>
          <a:lstStyle/>
          <a:p>
            <a:pPr indent="0" marL="0">
              <a:buNone/>
            </a:pPr>
            <a:r>
              <a:rPr lang="en-US" sz="2600" b="1" dirty="0">
                <a:solidFill>
                  <a:srgbClr val="1E2761"/>
                </a:solidFill>
                <a:latin typeface="Georgia" pitchFamily="34" charset="0"/>
                <a:ea typeface="Georgia" pitchFamily="34" charset="-122"/>
                <a:cs typeface="Georgia" pitchFamily="34" charset="-120"/>
              </a:rPr>
              <a:t>Cash Position: March 2026 (Conservative)</a:t>
            </a:r>
            <a:endParaRPr lang="en-US" sz="2600" dirty="0"/>
          </a:p>
        </p:txBody>
      </p:sp>
      <p:sp>
        <p:nvSpPr>
          <p:cNvPr id="3" name="Text 1"/>
          <p:cNvSpPr/>
          <p:nvPr/>
        </p:nvSpPr>
        <p:spPr>
          <a:xfrm>
            <a:off x="548640" y="822960"/>
            <a:ext cx="8046720" cy="228600"/>
          </a:xfrm>
          <a:prstGeom prst="rect">
            <a:avLst/>
          </a:prstGeom>
          <a:noFill/>
          <a:ln/>
        </p:spPr>
        <p:txBody>
          <a:bodyPr wrap="square" lIns="0" tIns="0" rIns="0" bIns="0" rtlCol="0" anchor="ctr"/>
          <a:lstStyle/>
          <a:p>
            <a:pPr indent="0" marL="0">
              <a:buNone/>
            </a:pPr>
            <a:r>
              <a:rPr lang="en-US" sz="1000" i="1" dirty="0">
                <a:solidFill>
                  <a:srgbClr val="888888"/>
                </a:solidFill>
                <a:latin typeface="Calibri" pitchFamily="34" charset="0"/>
                <a:ea typeface="Calibri" pitchFamily="34" charset="-122"/>
                <a:cs typeface="Calibri" pitchFamily="34" charset="-120"/>
              </a:rPr>
              <a:t>Based on actual bank balance + two months net inflow, accounting for undocumented expense trend</a:t>
            </a:r>
            <a:endParaRPr lang="en-US" sz="1000" dirty="0"/>
          </a:p>
        </p:txBody>
      </p:sp>
      <p:sp>
        <p:nvSpPr>
          <p:cNvPr id="4" name="Shape 2"/>
          <p:cNvSpPr/>
          <p:nvPr/>
        </p:nvSpPr>
        <p:spPr>
          <a:xfrm>
            <a:off x="548640" y="1143000"/>
            <a:ext cx="4389120" cy="59436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5" name="Shape 3"/>
          <p:cNvSpPr/>
          <p:nvPr/>
        </p:nvSpPr>
        <p:spPr>
          <a:xfrm>
            <a:off x="548640" y="1143000"/>
            <a:ext cx="64008" cy="594360"/>
          </a:xfrm>
          <a:prstGeom prst="rect">
            <a:avLst/>
          </a:prstGeom>
          <a:solidFill>
            <a:srgbClr val="4CAF50"/>
          </a:solidFill>
          <a:ln/>
        </p:spPr>
      </p:sp>
      <p:sp>
        <p:nvSpPr>
          <p:cNvPr id="6" name="Text 4"/>
          <p:cNvSpPr/>
          <p:nvPr/>
        </p:nvSpPr>
        <p:spPr>
          <a:xfrm>
            <a:off x="777240" y="1143000"/>
            <a:ext cx="822960" cy="594360"/>
          </a:xfrm>
          <a:prstGeom prst="rect">
            <a:avLst/>
          </a:prstGeom>
          <a:noFill/>
          <a:ln/>
        </p:spPr>
        <p:txBody>
          <a:bodyPr wrap="square" lIns="0" tIns="0" rIns="0" bIns="0" rtlCol="0" anchor="ctr"/>
          <a:lstStyle/>
          <a:p>
            <a:pPr indent="0" marL="0">
              <a:buNone/>
            </a:pPr>
            <a:r>
              <a:rPr lang="en-US" sz="800" b="1" dirty="0">
                <a:solidFill>
                  <a:srgbClr val="4CAF50"/>
                </a:solidFill>
                <a:latin typeface="Calibri" pitchFamily="34" charset="0"/>
                <a:ea typeface="Calibri" pitchFamily="34" charset="-122"/>
                <a:cs typeface="Calibri" pitchFamily="34" charset="-120"/>
              </a:rPr>
              <a:t>ACTUAL</a:t>
            </a:r>
            <a:endParaRPr lang="en-US" sz="800" dirty="0"/>
          </a:p>
        </p:txBody>
      </p:sp>
      <p:sp>
        <p:nvSpPr>
          <p:cNvPr id="7" name="Text 5"/>
          <p:cNvSpPr/>
          <p:nvPr/>
        </p:nvSpPr>
        <p:spPr>
          <a:xfrm>
            <a:off x="1554480" y="1143000"/>
            <a:ext cx="1828800" cy="594360"/>
          </a:xfrm>
          <a:prstGeom prst="rect">
            <a:avLst/>
          </a:prstGeom>
          <a:noFill/>
          <a:ln/>
        </p:spPr>
        <p:txBody>
          <a:bodyPr wrap="square" lIns="0" tIns="0" rIns="0" bIns="0" rtlCol="0" anchor="ctr"/>
          <a:lstStyle/>
          <a:p>
            <a:pPr indent="0" marL="0">
              <a:buNone/>
            </a:pPr>
            <a:r>
              <a:rPr lang="en-US" sz="1100" dirty="0">
                <a:solidFill>
                  <a:srgbClr val="333333"/>
                </a:solidFill>
                <a:latin typeface="Calibri" pitchFamily="34" charset="0"/>
                <a:ea typeface="Calibri" pitchFamily="34" charset="-122"/>
                <a:cs typeface="Calibri" pitchFamily="34" charset="-120"/>
              </a:rPr>
              <a:t>Operating (0891) — early Feb</a:t>
            </a:r>
            <a:endParaRPr lang="en-US" sz="1100" dirty="0"/>
          </a:p>
        </p:txBody>
      </p:sp>
      <p:sp>
        <p:nvSpPr>
          <p:cNvPr id="8" name="Text 6"/>
          <p:cNvSpPr/>
          <p:nvPr/>
        </p:nvSpPr>
        <p:spPr>
          <a:xfrm>
            <a:off x="3200400" y="1143000"/>
            <a:ext cx="1554480" cy="594360"/>
          </a:xfrm>
          <a:prstGeom prst="rect">
            <a:avLst/>
          </a:prstGeom>
          <a:noFill/>
          <a:ln/>
        </p:spPr>
        <p:txBody>
          <a:bodyPr wrap="square" lIns="0" tIns="0" rIns="0" bIns="0" rtlCol="0" anchor="ctr"/>
          <a:lstStyle/>
          <a:p>
            <a:pPr algn="r" indent="0" marL="0">
              <a:buNone/>
            </a:pPr>
            <a:r>
              <a:rPr lang="en-US" sz="1600" b="1" dirty="0">
                <a:solidFill>
                  <a:srgbClr val="4CAF50"/>
                </a:solidFill>
                <a:latin typeface="Georgia" pitchFamily="34" charset="0"/>
                <a:ea typeface="Georgia" pitchFamily="34" charset="-122"/>
                <a:cs typeface="Georgia" pitchFamily="34" charset="-120"/>
              </a:rPr>
              <a:t>$98,574</a:t>
            </a:r>
            <a:endParaRPr lang="en-US" sz="1600" dirty="0"/>
          </a:p>
        </p:txBody>
      </p:sp>
      <p:sp>
        <p:nvSpPr>
          <p:cNvPr id="9" name="Shape 7"/>
          <p:cNvSpPr/>
          <p:nvPr/>
        </p:nvSpPr>
        <p:spPr>
          <a:xfrm>
            <a:off x="548640" y="1828800"/>
            <a:ext cx="4389120" cy="457200"/>
          </a:xfrm>
          <a:prstGeom prst="rect">
            <a:avLst/>
          </a:prstGeom>
          <a:solidFill>
            <a:srgbClr val="F5F5F5"/>
          </a:solidFill>
          <a:ln/>
          <a:effectLst>
            <a:outerShdw sx="100000" sy="100000" kx="0" ky="0" algn="bl" rotWithShape="0" blurRad="50800" dist="25400" dir="8100000">
              <a:srgbClr val="000000">
                <a:alpha val="12000"/>
              </a:srgbClr>
            </a:outerShdw>
          </a:effectLst>
        </p:spPr>
      </p:sp>
      <p:sp>
        <p:nvSpPr>
          <p:cNvPr id="10" name="Text 8"/>
          <p:cNvSpPr/>
          <p:nvPr/>
        </p:nvSpPr>
        <p:spPr>
          <a:xfrm>
            <a:off x="777240" y="1828800"/>
            <a:ext cx="2286000" cy="457200"/>
          </a:xfrm>
          <a:prstGeom prst="rect">
            <a:avLst/>
          </a:prstGeom>
          <a:noFill/>
          <a:ln/>
        </p:spPr>
        <p:txBody>
          <a:bodyPr wrap="square" lIns="0" tIns="0" rIns="0" bIns="0" rtlCol="0" anchor="ctr"/>
          <a:lstStyle/>
          <a:p>
            <a:pPr indent="0" marL="0">
              <a:buNone/>
            </a:pPr>
            <a:r>
              <a:rPr lang="en-US" sz="1000" dirty="0">
                <a:solidFill>
                  <a:srgbClr val="555555"/>
                </a:solidFill>
                <a:latin typeface="Calibri" pitchFamily="34" charset="0"/>
                <a:ea typeface="Calibri" pitchFamily="34" charset="-122"/>
                <a:cs typeface="Calibri" pitchFamily="34" charset="-120"/>
              </a:rPr>
              <a:t>+ Feb-Mar net inflow (conservative)</a:t>
            </a:r>
            <a:endParaRPr lang="en-US" sz="1000" dirty="0"/>
          </a:p>
        </p:txBody>
      </p:sp>
      <p:sp>
        <p:nvSpPr>
          <p:cNvPr id="11" name="Text 9"/>
          <p:cNvSpPr/>
          <p:nvPr/>
        </p:nvSpPr>
        <p:spPr>
          <a:xfrm>
            <a:off x="3200400" y="1828800"/>
            <a:ext cx="1554480" cy="457200"/>
          </a:xfrm>
          <a:prstGeom prst="rect">
            <a:avLst/>
          </a:prstGeom>
          <a:noFill/>
          <a:ln/>
        </p:spPr>
        <p:txBody>
          <a:bodyPr wrap="square" lIns="0" tIns="0" rIns="0" bIns="0" rtlCol="0" anchor="ctr"/>
          <a:lstStyle/>
          <a:p>
            <a:pPr algn="r" indent="0" marL="0">
              <a:buNone/>
            </a:pPr>
            <a:r>
              <a:rPr lang="en-US" sz="1300" dirty="0">
                <a:solidFill>
                  <a:srgbClr val="4CAF50"/>
                </a:solidFill>
                <a:latin typeface="Calibri" pitchFamily="34" charset="0"/>
                <a:ea typeface="Calibri" pitchFamily="34" charset="-122"/>
                <a:cs typeface="Calibri" pitchFamily="34" charset="-120"/>
              </a:rPr>
              <a:t>+$70,395</a:t>
            </a:r>
            <a:endParaRPr lang="en-US" sz="1300" dirty="0"/>
          </a:p>
        </p:txBody>
      </p:sp>
      <p:sp>
        <p:nvSpPr>
          <p:cNvPr id="12" name="Shape 10"/>
          <p:cNvSpPr/>
          <p:nvPr/>
        </p:nvSpPr>
        <p:spPr>
          <a:xfrm>
            <a:off x="548640" y="2377440"/>
            <a:ext cx="4389120" cy="548640"/>
          </a:xfrm>
          <a:prstGeom prst="rect">
            <a:avLst/>
          </a:prstGeom>
          <a:solidFill>
            <a:srgbClr val="E8F5E9"/>
          </a:solidFill>
          <a:ln/>
          <a:effectLst>
            <a:outerShdw sx="100000" sy="100000" kx="0" ky="0" algn="bl" rotWithShape="0" blurRad="50800" dist="25400" dir="8100000">
              <a:srgbClr val="000000">
                <a:alpha val="12000"/>
              </a:srgbClr>
            </a:outerShdw>
          </a:effectLst>
        </p:spPr>
      </p:sp>
      <p:sp>
        <p:nvSpPr>
          <p:cNvPr id="13" name="Text 11"/>
          <p:cNvSpPr/>
          <p:nvPr/>
        </p:nvSpPr>
        <p:spPr>
          <a:xfrm>
            <a:off x="777240" y="2377440"/>
            <a:ext cx="1828800" cy="548640"/>
          </a:xfrm>
          <a:prstGeom prst="rect">
            <a:avLst/>
          </a:prstGeom>
          <a:noFill/>
          <a:ln/>
        </p:spPr>
        <p:txBody>
          <a:bodyPr wrap="square" lIns="0" tIns="0" rIns="0" bIns="0" rtlCol="0" anchor="ctr"/>
          <a:lstStyle/>
          <a:p>
            <a:pPr indent="0" marL="0">
              <a:buNone/>
            </a:pPr>
            <a:r>
              <a:rPr lang="en-US" sz="1200" b="1" dirty="0">
                <a:solidFill>
                  <a:srgbClr val="1E2761"/>
                </a:solidFill>
                <a:latin typeface="Calibri" pitchFamily="34" charset="0"/>
                <a:ea typeface="Calibri" pitchFamily="34" charset="-122"/>
                <a:cs typeface="Calibri" pitchFamily="34" charset="-120"/>
              </a:rPr>
              <a:t>Est. Cash End Mar</a:t>
            </a:r>
            <a:endParaRPr lang="en-US" sz="1200" dirty="0"/>
          </a:p>
        </p:txBody>
      </p:sp>
      <p:sp>
        <p:nvSpPr>
          <p:cNvPr id="14" name="Text 12"/>
          <p:cNvSpPr/>
          <p:nvPr/>
        </p:nvSpPr>
        <p:spPr>
          <a:xfrm>
            <a:off x="2926080" y="2377440"/>
            <a:ext cx="1828800" cy="548640"/>
          </a:xfrm>
          <a:prstGeom prst="rect">
            <a:avLst/>
          </a:prstGeom>
          <a:noFill/>
          <a:ln/>
        </p:spPr>
        <p:txBody>
          <a:bodyPr wrap="square" lIns="0" tIns="0" rIns="0" bIns="0" rtlCol="0" anchor="ctr"/>
          <a:lstStyle/>
          <a:p>
            <a:pPr algn="r" indent="0" marL="0">
              <a:buNone/>
            </a:pPr>
            <a:r>
              <a:rPr lang="en-US" sz="1800" b="1" dirty="0">
                <a:solidFill>
                  <a:srgbClr val="1E2761"/>
                </a:solidFill>
                <a:latin typeface="Georgia" pitchFamily="34" charset="0"/>
                <a:ea typeface="Georgia" pitchFamily="34" charset="-122"/>
                <a:cs typeface="Georgia" pitchFamily="34" charset="-120"/>
              </a:rPr>
              <a:t>~$168,969</a:t>
            </a:r>
            <a:endParaRPr lang="en-US" sz="1800" dirty="0"/>
          </a:p>
        </p:txBody>
      </p:sp>
      <p:sp>
        <p:nvSpPr>
          <p:cNvPr id="15" name="Shape 13"/>
          <p:cNvSpPr/>
          <p:nvPr/>
        </p:nvSpPr>
        <p:spPr>
          <a:xfrm>
            <a:off x="548640" y="3063240"/>
            <a:ext cx="4389120" cy="411480"/>
          </a:xfrm>
          <a:prstGeom prst="rect">
            <a:avLst/>
          </a:prstGeom>
          <a:solidFill>
            <a:srgbClr val="FFF8E1"/>
          </a:solidFill>
          <a:ln/>
        </p:spPr>
      </p:sp>
      <p:sp>
        <p:nvSpPr>
          <p:cNvPr id="16" name="Text 14"/>
          <p:cNvSpPr/>
          <p:nvPr/>
        </p:nvSpPr>
        <p:spPr>
          <a:xfrm>
            <a:off x="777240" y="3063240"/>
            <a:ext cx="4023360" cy="411480"/>
          </a:xfrm>
          <a:prstGeom prst="rect">
            <a:avLst/>
          </a:prstGeom>
          <a:noFill/>
          <a:ln/>
        </p:spPr>
        <p:txBody>
          <a:bodyPr wrap="square" lIns="0" tIns="0" rIns="0" bIns="0" rtlCol="0" anchor="ctr"/>
          <a:lstStyle/>
          <a:p>
            <a:pPr indent="0" marL="0">
              <a:buNone/>
            </a:pPr>
            <a:r>
              <a:rPr lang="en-US" sz="1000" dirty="0">
                <a:solidFill>
                  <a:srgbClr val="FF9800"/>
                </a:solidFill>
                <a:latin typeface="Calibri" pitchFamily="34" charset="0"/>
                <a:ea typeface="Calibri" pitchFamily="34" charset="-122"/>
                <a:cs typeface="Calibri" pitchFamily="34" charset="-120"/>
              </a:rPr>
              <a:t>Restricted (reserve + escrow): $102,991 — NOT available for operations</a:t>
            </a:r>
            <a:endParaRPr lang="en-US" sz="1000" dirty="0"/>
          </a:p>
        </p:txBody>
      </p:sp>
      <p:sp>
        <p:nvSpPr>
          <p:cNvPr id="17" name="Shape 15"/>
          <p:cNvSpPr/>
          <p:nvPr/>
        </p:nvSpPr>
        <p:spPr>
          <a:xfrm>
            <a:off x="5303520" y="1143000"/>
            <a:ext cx="3291840" cy="233172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18" name="Text 16"/>
          <p:cNvSpPr/>
          <p:nvPr/>
        </p:nvSpPr>
        <p:spPr>
          <a:xfrm>
            <a:off x="5303520" y="1188720"/>
            <a:ext cx="3291840" cy="320040"/>
          </a:xfrm>
          <a:prstGeom prst="rect">
            <a:avLst/>
          </a:prstGeom>
          <a:noFill/>
          <a:ln/>
        </p:spPr>
        <p:txBody>
          <a:bodyPr wrap="square" lIns="0" tIns="0" rIns="0" bIns="0" rtlCol="0" anchor="ctr"/>
          <a:lstStyle/>
          <a:p>
            <a:pPr algn="ctr" indent="0" marL="0">
              <a:buNone/>
            </a:pPr>
            <a:r>
              <a:rPr lang="en-US" sz="1200" b="1" dirty="0">
                <a:solidFill>
                  <a:srgbClr val="1E2761"/>
                </a:solidFill>
                <a:latin typeface="Calibri" pitchFamily="34" charset="0"/>
                <a:ea typeface="Calibri" pitchFamily="34" charset="-122"/>
                <a:cs typeface="Calibri" pitchFamily="34" charset="-120"/>
              </a:rPr>
              <a:t>Net Position (Mar 2026)</a:t>
            </a:r>
            <a:endParaRPr lang="en-US" sz="1200" dirty="0"/>
          </a:p>
        </p:txBody>
      </p:sp>
      <p:sp>
        <p:nvSpPr>
          <p:cNvPr id="19" name="Text 17"/>
          <p:cNvSpPr/>
          <p:nvPr/>
        </p:nvSpPr>
        <p:spPr>
          <a:xfrm>
            <a:off x="5486400" y="1600200"/>
            <a:ext cx="1828800" cy="320040"/>
          </a:xfrm>
          <a:prstGeom prst="rect">
            <a:avLst/>
          </a:prstGeom>
          <a:noFill/>
          <a:ln/>
        </p:spPr>
        <p:txBody>
          <a:bodyPr wrap="square" lIns="0" tIns="0" rIns="0" bIns="0" rtlCol="0" anchor="ctr"/>
          <a:lstStyle/>
          <a:p>
            <a:pPr indent="0" marL="0">
              <a:buNone/>
            </a:pPr>
            <a:r>
              <a:rPr lang="en-US" sz="1000" dirty="0">
                <a:solidFill>
                  <a:srgbClr val="333333"/>
                </a:solidFill>
                <a:latin typeface="Calibri" pitchFamily="34" charset="0"/>
                <a:ea typeface="Calibri" pitchFamily="34" charset="-122"/>
                <a:cs typeface="Calibri" pitchFamily="34" charset="-120"/>
              </a:rPr>
              <a:t>Est. Cash (Mar)</a:t>
            </a:r>
            <a:endParaRPr lang="en-US" sz="1000" dirty="0"/>
          </a:p>
        </p:txBody>
      </p:sp>
      <p:sp>
        <p:nvSpPr>
          <p:cNvPr id="20" name="Text 18"/>
          <p:cNvSpPr/>
          <p:nvPr/>
        </p:nvSpPr>
        <p:spPr>
          <a:xfrm>
            <a:off x="7132320" y="1600200"/>
            <a:ext cx="1280160" cy="320040"/>
          </a:xfrm>
          <a:prstGeom prst="rect">
            <a:avLst/>
          </a:prstGeom>
          <a:noFill/>
          <a:ln/>
        </p:spPr>
        <p:txBody>
          <a:bodyPr wrap="square" lIns="0" tIns="0" rIns="0" bIns="0" rtlCol="0" anchor="ctr"/>
          <a:lstStyle/>
          <a:p>
            <a:pPr algn="r" indent="0" marL="0">
              <a:buNone/>
            </a:pPr>
            <a:r>
              <a:rPr lang="en-US" sz="1100" dirty="0">
                <a:solidFill>
                  <a:srgbClr val="006600"/>
                </a:solidFill>
                <a:latin typeface="Calibri" pitchFamily="34" charset="0"/>
                <a:ea typeface="Calibri" pitchFamily="34" charset="-122"/>
                <a:cs typeface="Calibri" pitchFamily="34" charset="-120"/>
              </a:rPr>
              <a:t>$168,969</a:t>
            </a:r>
            <a:endParaRPr lang="en-US" sz="1100" dirty="0"/>
          </a:p>
        </p:txBody>
      </p:sp>
      <p:sp>
        <p:nvSpPr>
          <p:cNvPr id="21" name="Text 19"/>
          <p:cNvSpPr/>
          <p:nvPr/>
        </p:nvSpPr>
        <p:spPr>
          <a:xfrm>
            <a:off x="5486400" y="2039112"/>
            <a:ext cx="1828800" cy="320040"/>
          </a:xfrm>
          <a:prstGeom prst="rect">
            <a:avLst/>
          </a:prstGeom>
          <a:noFill/>
          <a:ln/>
        </p:spPr>
        <p:txBody>
          <a:bodyPr wrap="square" lIns="0" tIns="0" rIns="0" bIns="0" rtlCol="0" anchor="ctr"/>
          <a:lstStyle/>
          <a:p>
            <a:pPr indent="0" marL="0">
              <a:buNone/>
            </a:pPr>
            <a:r>
              <a:rPr lang="en-US" sz="1000" dirty="0">
                <a:solidFill>
                  <a:srgbClr val="333333"/>
                </a:solidFill>
                <a:latin typeface="Calibri" pitchFamily="34" charset="0"/>
                <a:ea typeface="Calibri" pitchFamily="34" charset="-122"/>
                <a:cs typeface="Calibri" pitchFamily="34" charset="-120"/>
              </a:rPr>
              <a:t>Unpaid Vendors (5mo)</a:t>
            </a:r>
            <a:endParaRPr lang="en-US" sz="1000" dirty="0"/>
          </a:p>
        </p:txBody>
      </p:sp>
      <p:sp>
        <p:nvSpPr>
          <p:cNvPr id="22" name="Text 20"/>
          <p:cNvSpPr/>
          <p:nvPr/>
        </p:nvSpPr>
        <p:spPr>
          <a:xfrm>
            <a:off x="7132320" y="2039112"/>
            <a:ext cx="1280160" cy="320040"/>
          </a:xfrm>
          <a:prstGeom prst="rect">
            <a:avLst/>
          </a:prstGeom>
          <a:noFill/>
          <a:ln/>
        </p:spPr>
        <p:txBody>
          <a:bodyPr wrap="square" lIns="0" tIns="0" rIns="0" bIns="0" rtlCol="0" anchor="ctr"/>
          <a:lstStyle/>
          <a:p>
            <a:pPr algn="r" indent="0" marL="0">
              <a:buNone/>
            </a:pPr>
            <a:r>
              <a:rPr lang="en-US" sz="1100" dirty="0">
                <a:solidFill>
                  <a:srgbClr val="CC0000"/>
                </a:solidFill>
                <a:latin typeface="Calibri" pitchFamily="34" charset="0"/>
                <a:ea typeface="Calibri" pitchFamily="34" charset="-122"/>
                <a:cs typeface="Calibri" pitchFamily="34" charset="-120"/>
              </a:rPr>
              <a:t>−$354,520</a:t>
            </a:r>
            <a:endParaRPr lang="en-US" sz="1100" dirty="0"/>
          </a:p>
        </p:txBody>
      </p:sp>
      <p:sp>
        <p:nvSpPr>
          <p:cNvPr id="23" name="Text 21"/>
          <p:cNvSpPr/>
          <p:nvPr/>
        </p:nvSpPr>
        <p:spPr>
          <a:xfrm>
            <a:off x="5486400" y="2478024"/>
            <a:ext cx="1828800" cy="320040"/>
          </a:xfrm>
          <a:prstGeom prst="rect">
            <a:avLst/>
          </a:prstGeom>
          <a:noFill/>
          <a:ln/>
        </p:spPr>
        <p:txBody>
          <a:bodyPr wrap="square" lIns="0" tIns="0" rIns="0" bIns="0" rtlCol="0" anchor="ctr"/>
          <a:lstStyle/>
          <a:p>
            <a:pPr indent="0" marL="0">
              <a:buNone/>
            </a:pPr>
            <a:r>
              <a:rPr lang="en-US" sz="1000" dirty="0">
                <a:solidFill>
                  <a:srgbClr val="333333"/>
                </a:solidFill>
                <a:latin typeface="Calibri" pitchFamily="34" charset="0"/>
                <a:ea typeface="Calibri" pitchFamily="34" charset="-122"/>
                <a:cs typeface="Calibri" pitchFamily="34" charset="-120"/>
              </a:rPr>
              <a:t>Unfunded Reserves (11mo)</a:t>
            </a:r>
            <a:endParaRPr lang="en-US" sz="1000" dirty="0"/>
          </a:p>
        </p:txBody>
      </p:sp>
      <p:sp>
        <p:nvSpPr>
          <p:cNvPr id="24" name="Text 22"/>
          <p:cNvSpPr/>
          <p:nvPr/>
        </p:nvSpPr>
        <p:spPr>
          <a:xfrm>
            <a:off x="7132320" y="2478024"/>
            <a:ext cx="1280160" cy="320040"/>
          </a:xfrm>
          <a:prstGeom prst="rect">
            <a:avLst/>
          </a:prstGeom>
          <a:noFill/>
          <a:ln/>
        </p:spPr>
        <p:txBody>
          <a:bodyPr wrap="square" lIns="0" tIns="0" rIns="0" bIns="0" rtlCol="0" anchor="ctr"/>
          <a:lstStyle/>
          <a:p>
            <a:pPr algn="r" indent="0" marL="0">
              <a:buNone/>
            </a:pPr>
            <a:r>
              <a:rPr lang="en-US" sz="1100" dirty="0">
                <a:solidFill>
                  <a:srgbClr val="CC0000"/>
                </a:solidFill>
                <a:latin typeface="Calibri" pitchFamily="34" charset="0"/>
                <a:ea typeface="Calibri" pitchFamily="34" charset="-122"/>
                <a:cs typeface="Calibri" pitchFamily="34" charset="-120"/>
              </a:rPr>
              <a:t>−$120,805</a:t>
            </a:r>
            <a:endParaRPr lang="en-US" sz="1100" dirty="0"/>
          </a:p>
        </p:txBody>
      </p:sp>
      <p:sp>
        <p:nvSpPr>
          <p:cNvPr id="25" name="Shape 23"/>
          <p:cNvSpPr/>
          <p:nvPr/>
        </p:nvSpPr>
        <p:spPr>
          <a:xfrm>
            <a:off x="5486400" y="2916936"/>
            <a:ext cx="2926080" cy="0"/>
          </a:xfrm>
          <a:prstGeom prst="line">
            <a:avLst/>
          </a:prstGeom>
          <a:noFill/>
          <a:ln w="12700">
            <a:solidFill>
              <a:srgbClr val="1E2761"/>
            </a:solidFill>
            <a:prstDash val="solid"/>
          </a:ln>
        </p:spPr>
      </p:sp>
      <p:sp>
        <p:nvSpPr>
          <p:cNvPr id="26" name="Text 24"/>
          <p:cNvSpPr/>
          <p:nvPr/>
        </p:nvSpPr>
        <p:spPr>
          <a:xfrm>
            <a:off x="5486400" y="2962656"/>
            <a:ext cx="1828800" cy="320040"/>
          </a:xfrm>
          <a:prstGeom prst="rect">
            <a:avLst/>
          </a:prstGeom>
          <a:noFill/>
          <a:ln/>
        </p:spPr>
        <p:txBody>
          <a:bodyPr wrap="square" lIns="0" tIns="0" rIns="0" bIns="0" rtlCol="0" anchor="ctr"/>
          <a:lstStyle/>
          <a:p>
            <a:pPr indent="0" marL="0">
              <a:buNone/>
            </a:pPr>
            <a:r>
              <a:rPr lang="en-US" sz="1100" b="1" dirty="0">
                <a:solidFill>
                  <a:srgbClr val="333333"/>
                </a:solidFill>
                <a:latin typeface="Calibri" pitchFamily="34" charset="0"/>
                <a:ea typeface="Calibri" pitchFamily="34" charset="-122"/>
                <a:cs typeface="Calibri" pitchFamily="34" charset="-120"/>
              </a:rPr>
              <a:t>Net Position</a:t>
            </a:r>
            <a:endParaRPr lang="en-US" sz="1100" dirty="0"/>
          </a:p>
        </p:txBody>
      </p:sp>
      <p:sp>
        <p:nvSpPr>
          <p:cNvPr id="27" name="Text 25"/>
          <p:cNvSpPr/>
          <p:nvPr/>
        </p:nvSpPr>
        <p:spPr>
          <a:xfrm>
            <a:off x="7132320" y="2962656"/>
            <a:ext cx="1280160" cy="320040"/>
          </a:xfrm>
          <a:prstGeom prst="rect">
            <a:avLst/>
          </a:prstGeom>
          <a:noFill/>
          <a:ln/>
        </p:spPr>
        <p:txBody>
          <a:bodyPr wrap="square" lIns="0" tIns="0" rIns="0" bIns="0" rtlCol="0" anchor="ctr"/>
          <a:lstStyle/>
          <a:p>
            <a:pPr algn="r" indent="0" marL="0">
              <a:buNone/>
            </a:pPr>
            <a:r>
              <a:rPr lang="en-US" sz="1300" b="1" dirty="0">
                <a:solidFill>
                  <a:srgbClr val="CC0000"/>
                </a:solidFill>
                <a:latin typeface="Calibri" pitchFamily="34" charset="0"/>
                <a:ea typeface="Calibri" pitchFamily="34" charset="-122"/>
                <a:cs typeface="Calibri" pitchFamily="34" charset="-120"/>
              </a:rPr>
              <a:t>($306,356)</a:t>
            </a:r>
            <a:endParaRPr lang="en-US" sz="1300" dirty="0"/>
          </a:p>
        </p:txBody>
      </p:sp>
      <p:sp>
        <p:nvSpPr>
          <p:cNvPr id="28" name="Shape 26"/>
          <p:cNvSpPr/>
          <p:nvPr/>
        </p:nvSpPr>
        <p:spPr>
          <a:xfrm>
            <a:off x="548640" y="3703320"/>
            <a:ext cx="8046720" cy="411480"/>
          </a:xfrm>
          <a:prstGeom prst="rect">
            <a:avLst/>
          </a:prstGeom>
          <a:solidFill>
            <a:srgbClr val="1E2761"/>
          </a:solidFill>
          <a:ln/>
        </p:spPr>
      </p:sp>
      <p:sp>
        <p:nvSpPr>
          <p:cNvPr id="29" name="Text 27"/>
          <p:cNvSpPr/>
          <p:nvPr/>
        </p:nvSpPr>
        <p:spPr>
          <a:xfrm>
            <a:off x="548640" y="3703320"/>
            <a:ext cx="8046720" cy="41148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2025 Operating Deficit: ($167,625) with cable  |  ($226,425) without cable  —  budget itself is underwater</a:t>
            </a:r>
            <a:endParaRPr lang="en-US" sz="1000" dirty="0"/>
          </a:p>
        </p:txBody>
      </p:sp>
      <p:sp>
        <p:nvSpPr>
          <p:cNvPr id="30" name="Shape 28"/>
          <p:cNvSpPr/>
          <p:nvPr/>
        </p:nvSpPr>
        <p:spPr>
          <a:xfrm>
            <a:off x="548640" y="4251960"/>
            <a:ext cx="8046720" cy="685800"/>
          </a:xfrm>
          <a:prstGeom prst="rect">
            <a:avLst/>
          </a:prstGeom>
          <a:solidFill>
            <a:srgbClr val="FFEBEE"/>
          </a:solidFill>
          <a:ln/>
          <a:effectLst>
            <a:outerShdw sx="100000" sy="100000" kx="0" ky="0" algn="bl" rotWithShape="0" blurRad="50800" dist="25400" dir="8100000">
              <a:srgbClr val="000000">
                <a:alpha val="12000"/>
              </a:srgbClr>
            </a:outerShdw>
          </a:effectLst>
        </p:spPr>
      </p:sp>
      <p:sp>
        <p:nvSpPr>
          <p:cNvPr id="31" name="Text 29"/>
          <p:cNvSpPr/>
          <p:nvPr/>
        </p:nvSpPr>
        <p:spPr>
          <a:xfrm>
            <a:off x="822960" y="4297680"/>
            <a:ext cx="7498080" cy="594360"/>
          </a:xfrm>
          <a:prstGeom prst="rect">
            <a:avLst/>
          </a:prstGeom>
          <a:noFill/>
          <a:ln/>
        </p:spPr>
        <p:txBody>
          <a:bodyPr wrap="square" lIns="0" tIns="0" rIns="0" bIns="0" rtlCol="0" anchor="ctr"/>
          <a:lstStyle/>
          <a:p>
            <a:pPr indent="0" marL="0">
              <a:buNone/>
            </a:pPr>
            <a:r>
              <a:rPr lang="en-US" sz="1000" b="1" dirty="0">
                <a:solidFill>
                  <a:srgbClr val="990000"/>
                </a:solidFill>
                <a:latin typeface="Calibri" pitchFamily="34" charset="0"/>
                <a:ea typeface="Calibri" pitchFamily="34" charset="-122"/>
                <a:cs typeface="Calibri" pitchFamily="34" charset="-120"/>
              </a:rPr>
              <a:t>Critical: </a:t>
            </a:r>
            <a:pPr indent="0" marL="0">
              <a:buNone/>
            </a:pPr>
            <a:r>
              <a:rPr lang="en-US" sz="1000" dirty="0">
                <a:solidFill>
                  <a:srgbClr val="333333"/>
                </a:solidFill>
                <a:latin typeface="Calibri" pitchFamily="34" charset="0"/>
                <a:ea typeface="Calibri" pitchFamily="34" charset="-122"/>
                <a:cs typeface="Calibri" pitchFamily="34" charset="-120"/>
              </a:rPr>
              <a:t>Total obligations of $475,325 ($354,520 vendors + $120,805 reserves) far exceed est. cash of $168,969. Net position: ($306,356). PLUS the budget itself is in deficit by ($167,625). A special assessment AND budget adjustment are both required.</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CF6F5"/>
        </a:solidFill>
      </p:bgPr>
    </p:bg>
    <p:spTree>
      <p:nvGrpSpPr>
        <p:cNvPr id="1" name=""/>
        <p:cNvGrpSpPr/>
        <p:nvPr/>
      </p:nvGrpSpPr>
      <p:grpSpPr>
        <a:xfrm>
          <a:off x="0" y="0"/>
          <a:ext cx="0" cy="0"/>
          <a:chOff x="0" y="0"/>
          <a:chExt cx="0" cy="0"/>
        </a:xfrm>
      </p:grpSpPr>
      <p:sp>
        <p:nvSpPr>
          <p:cNvPr id="2" name="Text 0"/>
          <p:cNvSpPr/>
          <p:nvPr/>
        </p:nvSpPr>
        <p:spPr>
          <a:xfrm>
            <a:off x="548640" y="274320"/>
            <a:ext cx="8046720" cy="640080"/>
          </a:xfrm>
          <a:prstGeom prst="rect">
            <a:avLst/>
          </a:prstGeom>
          <a:noFill/>
          <a:ln/>
        </p:spPr>
        <p:txBody>
          <a:bodyPr wrap="square" lIns="0" tIns="0" rIns="0" bIns="0" rtlCol="0" anchor="ctr"/>
          <a:lstStyle/>
          <a:p>
            <a:pPr indent="0" marL="0">
              <a:buNone/>
            </a:pPr>
            <a:r>
              <a:rPr lang="en-US" sz="2600" b="1" dirty="0">
                <a:solidFill>
                  <a:srgbClr val="990011"/>
                </a:solidFill>
                <a:latin typeface="Georgia" pitchFamily="34" charset="0"/>
                <a:ea typeface="Georgia" pitchFamily="34" charset="-122"/>
                <a:cs typeface="Georgia" pitchFamily="34" charset="-120"/>
              </a:rPr>
              <a:t>The Real Picture: Backward Extrapolation</a:t>
            </a:r>
            <a:endParaRPr lang="en-US" sz="2600" dirty="0"/>
          </a:p>
        </p:txBody>
      </p:sp>
      <p:sp>
        <p:nvSpPr>
          <p:cNvPr id="3" name="Text 1"/>
          <p:cNvSpPr/>
          <p:nvPr/>
        </p:nvSpPr>
        <p:spPr>
          <a:xfrm>
            <a:off x="548640" y="777240"/>
            <a:ext cx="8046720" cy="274320"/>
          </a:xfrm>
          <a:prstGeom prst="rect">
            <a:avLst/>
          </a:prstGeom>
          <a:noFill/>
          <a:ln/>
        </p:spPr>
        <p:txBody>
          <a:bodyPr wrap="square" lIns="0" tIns="0" rIns="0" bIns="0" rtlCol="0" anchor="ctr"/>
          <a:lstStyle/>
          <a:p>
            <a:pPr indent="0" marL="0">
              <a:buNone/>
            </a:pPr>
            <a:r>
              <a:rPr lang="en-US" sz="1200" i="1" dirty="0">
                <a:solidFill>
                  <a:srgbClr val="888888"/>
                </a:solidFill>
                <a:latin typeface="Calibri" pitchFamily="34" charset="0"/>
                <a:ea typeface="Calibri" pitchFamily="34" charset="-122"/>
                <a:cs typeface="Calibri" pitchFamily="34" charset="-120"/>
              </a:rPr>
              <a:t>Actual bank balance reveals significant undocumented expenses — 7 months without financial statements</a:t>
            </a:r>
            <a:endParaRPr lang="en-US" sz="1200" dirty="0"/>
          </a:p>
        </p:txBody>
      </p:sp>
      <p:sp>
        <p:nvSpPr>
          <p:cNvPr id="4" name="Shape 2"/>
          <p:cNvSpPr/>
          <p:nvPr/>
        </p:nvSpPr>
        <p:spPr>
          <a:xfrm>
            <a:off x="548640" y="1188720"/>
            <a:ext cx="4114800" cy="256032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5" name="Shape 3"/>
          <p:cNvSpPr/>
          <p:nvPr/>
        </p:nvSpPr>
        <p:spPr>
          <a:xfrm>
            <a:off x="548640" y="1188720"/>
            <a:ext cx="64008" cy="2560320"/>
          </a:xfrm>
          <a:prstGeom prst="rect">
            <a:avLst/>
          </a:prstGeom>
          <a:solidFill>
            <a:srgbClr val="990011"/>
          </a:solidFill>
          <a:ln/>
        </p:spPr>
      </p:sp>
      <p:sp>
        <p:nvSpPr>
          <p:cNvPr id="6" name="Text 4"/>
          <p:cNvSpPr/>
          <p:nvPr/>
        </p:nvSpPr>
        <p:spPr>
          <a:xfrm>
            <a:off x="822960" y="1280160"/>
            <a:ext cx="3566160" cy="256032"/>
          </a:xfrm>
          <a:prstGeom prst="rect">
            <a:avLst/>
          </a:prstGeom>
          <a:noFill/>
          <a:ln/>
        </p:spPr>
        <p:txBody>
          <a:bodyPr wrap="square" lIns="0" tIns="0" rIns="0" bIns="0" rtlCol="0" anchor="ctr"/>
          <a:lstStyle/>
          <a:p>
            <a:pPr indent="0" marL="0">
              <a:buNone/>
            </a:pPr>
            <a:r>
              <a:rPr lang="en-US" sz="1200" b="1" dirty="0">
                <a:solidFill>
                  <a:srgbClr val="1E2761"/>
                </a:solidFill>
                <a:latin typeface="Calibri" pitchFamily="34" charset="0"/>
                <a:ea typeface="Calibri" pitchFamily="34" charset="-122"/>
                <a:cs typeface="Calibri" pitchFamily="34" charset="-120"/>
              </a:rPr>
              <a:t>What Happened to the Cash? (Sep-Mar)</a:t>
            </a:r>
            <a:endParaRPr lang="en-US" sz="1200" dirty="0"/>
          </a:p>
        </p:txBody>
      </p:sp>
      <p:sp>
        <p:nvSpPr>
          <p:cNvPr id="7" name="Text 5"/>
          <p:cNvSpPr/>
          <p:nvPr/>
        </p:nvSpPr>
        <p:spPr>
          <a:xfrm>
            <a:off x="822960" y="1508760"/>
            <a:ext cx="3566160" cy="182880"/>
          </a:xfrm>
          <a:prstGeom prst="rect">
            <a:avLst/>
          </a:prstGeom>
          <a:noFill/>
          <a:ln/>
        </p:spPr>
        <p:txBody>
          <a:bodyPr wrap="square" lIns="0" tIns="0" rIns="0" bIns="0" rtlCol="0" anchor="ctr"/>
          <a:lstStyle/>
          <a:p>
            <a:pPr indent="0" marL="0">
              <a:buNone/>
            </a:pPr>
            <a:r>
              <a:rPr lang="en-US" sz="900" i="1" dirty="0">
                <a:solidFill>
                  <a:srgbClr val="888888"/>
                </a:solidFill>
                <a:latin typeface="Calibri" pitchFamily="34" charset="0"/>
                <a:ea typeface="Calibri" pitchFamily="34" charset="-122"/>
                <a:cs typeface="Calibri" pitchFamily="34" charset="-120"/>
              </a:rPr>
              <a:t>No financial statements since August 2025</a:t>
            </a:r>
            <a:endParaRPr lang="en-US" sz="900" dirty="0"/>
          </a:p>
        </p:txBody>
      </p:sp>
      <p:sp>
        <p:nvSpPr>
          <p:cNvPr id="8" name="Text 6"/>
          <p:cNvSpPr/>
          <p:nvPr/>
        </p:nvSpPr>
        <p:spPr>
          <a:xfrm>
            <a:off x="822960" y="1773936"/>
            <a:ext cx="2103120" cy="228600"/>
          </a:xfrm>
          <a:prstGeom prst="rect">
            <a:avLst/>
          </a:prstGeom>
          <a:noFill/>
          <a:ln/>
        </p:spPr>
        <p:txBody>
          <a:bodyPr wrap="square" lIns="0" tIns="0" rIns="0" bIns="0" rtlCol="0" anchor="ctr"/>
          <a:lstStyle/>
          <a:p>
            <a:pPr indent="0" marL="0">
              <a:buNone/>
            </a:pPr>
            <a:r>
              <a:rPr lang="en-US" sz="1000" dirty="0">
                <a:solidFill>
                  <a:srgbClr val="333333"/>
                </a:solidFill>
                <a:latin typeface="Calibri" pitchFamily="34" charset="0"/>
                <a:ea typeface="Calibri" pitchFamily="34" charset="-122"/>
                <a:cs typeface="Calibri" pitchFamily="34" charset="-120"/>
              </a:rPr>
              <a:t>15-month modeled net ($0 opening)</a:t>
            </a:r>
            <a:endParaRPr lang="en-US" sz="1000" dirty="0"/>
          </a:p>
        </p:txBody>
      </p:sp>
      <p:sp>
        <p:nvSpPr>
          <p:cNvPr id="9" name="Text 7"/>
          <p:cNvSpPr/>
          <p:nvPr/>
        </p:nvSpPr>
        <p:spPr>
          <a:xfrm>
            <a:off x="2743200" y="1773936"/>
            <a:ext cx="1645920" cy="228600"/>
          </a:xfrm>
          <a:prstGeom prst="rect">
            <a:avLst/>
          </a:prstGeom>
          <a:noFill/>
          <a:ln/>
        </p:spPr>
        <p:txBody>
          <a:bodyPr wrap="square" lIns="0" tIns="0" rIns="0" bIns="0" rtlCol="0" anchor="ctr"/>
          <a:lstStyle/>
          <a:p>
            <a:pPr algn="r" indent="0" marL="0">
              <a:buNone/>
            </a:pPr>
            <a:r>
              <a:rPr lang="en-US" sz="1100" dirty="0">
                <a:solidFill>
                  <a:srgbClr val="1E2761"/>
                </a:solidFill>
                <a:latin typeface="Calibri" pitchFamily="34" charset="0"/>
                <a:ea typeface="Calibri" pitchFamily="34" charset="-122"/>
                <a:cs typeface="Calibri" pitchFamily="34" charset="-120"/>
              </a:rPr>
              <a:t>+$407,034</a:t>
            </a:r>
            <a:endParaRPr lang="en-US" sz="1100" dirty="0"/>
          </a:p>
        </p:txBody>
      </p:sp>
      <p:sp>
        <p:nvSpPr>
          <p:cNvPr id="10" name="Text 8"/>
          <p:cNvSpPr/>
          <p:nvPr/>
        </p:nvSpPr>
        <p:spPr>
          <a:xfrm>
            <a:off x="822960" y="1984248"/>
            <a:ext cx="3566160" cy="164592"/>
          </a:xfrm>
          <a:prstGeom prst="rect">
            <a:avLst/>
          </a:prstGeom>
          <a:noFill/>
          <a:ln/>
        </p:spPr>
        <p:txBody>
          <a:bodyPr wrap="square" lIns="0" tIns="0" rIns="0" bIns="0" rtlCol="0" anchor="ctr"/>
          <a:lstStyle/>
          <a:p>
            <a:pPr indent="0" marL="0">
              <a:buNone/>
            </a:pPr>
            <a:r>
              <a:rPr lang="en-US" sz="800" i="1" dirty="0">
                <a:solidFill>
                  <a:srgbClr val="888888"/>
                </a:solidFill>
                <a:latin typeface="Calibri" pitchFamily="34" charset="0"/>
                <a:ea typeface="Calibri" pitchFamily="34" charset="-122"/>
                <a:cs typeface="Calibri" pitchFamily="34" charset="-120"/>
              </a:rPr>
              <a:t>BvA Jan-Aug + modeled Sep-Mar</a:t>
            </a:r>
            <a:endParaRPr lang="en-US" sz="800" dirty="0"/>
          </a:p>
        </p:txBody>
      </p:sp>
      <p:sp>
        <p:nvSpPr>
          <p:cNvPr id="11" name="Text 9"/>
          <p:cNvSpPr/>
          <p:nvPr/>
        </p:nvSpPr>
        <p:spPr>
          <a:xfrm>
            <a:off x="822960" y="2249424"/>
            <a:ext cx="2103120" cy="228600"/>
          </a:xfrm>
          <a:prstGeom prst="rect">
            <a:avLst/>
          </a:prstGeom>
          <a:noFill/>
          <a:ln/>
        </p:spPr>
        <p:txBody>
          <a:bodyPr wrap="square" lIns="0" tIns="0" rIns="0" bIns="0" rtlCol="0" anchor="ctr"/>
          <a:lstStyle/>
          <a:p>
            <a:pPr indent="0" marL="0">
              <a:buNone/>
            </a:pPr>
            <a:r>
              <a:rPr lang="en-US" sz="1000" dirty="0">
                <a:solidFill>
                  <a:srgbClr val="333333"/>
                </a:solidFill>
                <a:latin typeface="Calibri" pitchFamily="34" charset="0"/>
                <a:ea typeface="Calibri" pitchFamily="34" charset="-122"/>
                <a:cs typeface="Calibri" pitchFamily="34" charset="-120"/>
              </a:rPr>
              <a:t>Actual bank balance (Feb)</a:t>
            </a:r>
            <a:endParaRPr lang="en-US" sz="1000" dirty="0"/>
          </a:p>
        </p:txBody>
      </p:sp>
      <p:sp>
        <p:nvSpPr>
          <p:cNvPr id="12" name="Text 10"/>
          <p:cNvSpPr/>
          <p:nvPr/>
        </p:nvSpPr>
        <p:spPr>
          <a:xfrm>
            <a:off x="2743200" y="2249424"/>
            <a:ext cx="1645920" cy="228600"/>
          </a:xfrm>
          <a:prstGeom prst="rect">
            <a:avLst/>
          </a:prstGeom>
          <a:noFill/>
          <a:ln/>
        </p:spPr>
        <p:txBody>
          <a:bodyPr wrap="square" lIns="0" tIns="0" rIns="0" bIns="0" rtlCol="0" anchor="ctr"/>
          <a:lstStyle/>
          <a:p>
            <a:pPr algn="r" indent="0" marL="0">
              <a:buNone/>
            </a:pPr>
            <a:r>
              <a:rPr lang="en-US" sz="1100" dirty="0">
                <a:solidFill>
                  <a:srgbClr val="1E2761"/>
                </a:solidFill>
                <a:latin typeface="Calibri" pitchFamily="34" charset="0"/>
                <a:ea typeface="Calibri" pitchFamily="34" charset="-122"/>
                <a:cs typeface="Calibri" pitchFamily="34" charset="-120"/>
              </a:rPr>
              <a:t>$98,574</a:t>
            </a:r>
            <a:endParaRPr lang="en-US" sz="1100" dirty="0"/>
          </a:p>
        </p:txBody>
      </p:sp>
      <p:sp>
        <p:nvSpPr>
          <p:cNvPr id="13" name="Text 11"/>
          <p:cNvSpPr/>
          <p:nvPr/>
        </p:nvSpPr>
        <p:spPr>
          <a:xfrm>
            <a:off x="822960" y="2459736"/>
            <a:ext cx="3566160" cy="164592"/>
          </a:xfrm>
          <a:prstGeom prst="rect">
            <a:avLst/>
          </a:prstGeom>
          <a:noFill/>
          <a:ln/>
        </p:spPr>
        <p:txBody>
          <a:bodyPr wrap="square" lIns="0" tIns="0" rIns="0" bIns="0" rtlCol="0" anchor="ctr"/>
          <a:lstStyle/>
          <a:p>
            <a:pPr indent="0" marL="0">
              <a:buNone/>
            </a:pPr>
            <a:r>
              <a:rPr lang="en-US" sz="800" i="1" dirty="0">
                <a:solidFill>
                  <a:srgbClr val="888888"/>
                </a:solidFill>
                <a:latin typeface="Calibri" pitchFamily="34" charset="0"/>
                <a:ea typeface="Calibri" pitchFamily="34" charset="-122"/>
                <a:cs typeface="Calibri" pitchFamily="34" charset="-120"/>
              </a:rPr>
              <a:t>Confirmed from bank screenshot</a:t>
            </a:r>
            <a:endParaRPr lang="en-US" sz="800" dirty="0"/>
          </a:p>
        </p:txBody>
      </p:sp>
      <p:sp>
        <p:nvSpPr>
          <p:cNvPr id="14" name="Shape 12"/>
          <p:cNvSpPr/>
          <p:nvPr/>
        </p:nvSpPr>
        <p:spPr>
          <a:xfrm>
            <a:off x="822960" y="2706624"/>
            <a:ext cx="3566160" cy="0"/>
          </a:xfrm>
          <a:prstGeom prst="line">
            <a:avLst/>
          </a:prstGeom>
          <a:noFill/>
          <a:ln w="10160">
            <a:solidFill>
              <a:srgbClr val="E8E8E8"/>
            </a:solidFill>
            <a:prstDash val="solid"/>
          </a:ln>
        </p:spPr>
      </p:sp>
      <p:sp>
        <p:nvSpPr>
          <p:cNvPr id="15" name="Text 13"/>
          <p:cNvSpPr/>
          <p:nvPr/>
        </p:nvSpPr>
        <p:spPr>
          <a:xfrm>
            <a:off x="822960" y="2724912"/>
            <a:ext cx="2103120" cy="228600"/>
          </a:xfrm>
          <a:prstGeom prst="rect">
            <a:avLst/>
          </a:prstGeom>
          <a:noFill/>
          <a:ln/>
        </p:spPr>
        <p:txBody>
          <a:bodyPr wrap="square" lIns="0" tIns="0" rIns="0" bIns="0" rtlCol="0" anchor="ctr"/>
          <a:lstStyle/>
          <a:p>
            <a:pPr indent="0" marL="0">
              <a:buNone/>
            </a:pPr>
            <a:r>
              <a:rPr lang="en-US" sz="1100" b="1" dirty="0">
                <a:solidFill>
                  <a:srgbClr val="333333"/>
                </a:solidFill>
                <a:latin typeface="Calibri" pitchFamily="34" charset="0"/>
                <a:ea typeface="Calibri" pitchFamily="34" charset="-122"/>
                <a:cs typeface="Calibri" pitchFamily="34" charset="-120"/>
              </a:rPr>
              <a:t>UNDOCUMENTED (Sep-Mar)</a:t>
            </a:r>
            <a:endParaRPr lang="en-US" sz="1100" dirty="0"/>
          </a:p>
        </p:txBody>
      </p:sp>
      <p:sp>
        <p:nvSpPr>
          <p:cNvPr id="16" name="Text 14"/>
          <p:cNvSpPr/>
          <p:nvPr/>
        </p:nvSpPr>
        <p:spPr>
          <a:xfrm>
            <a:off x="2743200" y="2724912"/>
            <a:ext cx="1645920" cy="228600"/>
          </a:xfrm>
          <a:prstGeom prst="rect">
            <a:avLst/>
          </a:prstGeom>
          <a:noFill/>
          <a:ln/>
        </p:spPr>
        <p:txBody>
          <a:bodyPr wrap="square" lIns="0" tIns="0" rIns="0" bIns="0" rtlCol="0" anchor="ctr"/>
          <a:lstStyle/>
          <a:p>
            <a:pPr algn="r" indent="0" marL="0">
              <a:buNone/>
            </a:pPr>
            <a:r>
              <a:rPr lang="en-US" sz="1300" b="1" dirty="0">
                <a:solidFill>
                  <a:srgbClr val="CC0000"/>
                </a:solidFill>
                <a:latin typeface="Calibri" pitchFamily="34" charset="0"/>
                <a:ea typeface="Calibri" pitchFamily="34" charset="-122"/>
                <a:cs typeface="Calibri" pitchFamily="34" charset="-120"/>
              </a:rPr>
              <a:t>$273,263</a:t>
            </a:r>
            <a:endParaRPr lang="en-US" sz="1300" dirty="0"/>
          </a:p>
        </p:txBody>
      </p:sp>
      <p:sp>
        <p:nvSpPr>
          <p:cNvPr id="17" name="Text 15"/>
          <p:cNvSpPr/>
          <p:nvPr/>
        </p:nvSpPr>
        <p:spPr>
          <a:xfrm>
            <a:off x="822960" y="2935224"/>
            <a:ext cx="3566160" cy="164592"/>
          </a:xfrm>
          <a:prstGeom prst="rect">
            <a:avLst/>
          </a:prstGeom>
          <a:noFill/>
          <a:ln/>
        </p:spPr>
        <p:txBody>
          <a:bodyPr wrap="square" lIns="0" tIns="0" rIns="0" bIns="0" rtlCol="0" anchor="ctr"/>
          <a:lstStyle/>
          <a:p>
            <a:pPr indent="0" marL="0">
              <a:buNone/>
            </a:pPr>
            <a:r>
              <a:rPr lang="en-US" sz="800" i="1" dirty="0">
                <a:solidFill>
                  <a:srgbClr val="888888"/>
                </a:solidFill>
                <a:latin typeface="Calibri" pitchFamily="34" charset="0"/>
                <a:ea typeface="Calibri" pitchFamily="34" charset="-122"/>
                <a:cs typeface="Calibri" pitchFamily="34" charset="-120"/>
              </a:rPr>
              <a:t>~$39,038/mo × 7 months (minimum)</a:t>
            </a:r>
            <a:endParaRPr lang="en-US" sz="800" dirty="0"/>
          </a:p>
        </p:txBody>
      </p:sp>
      <p:sp>
        <p:nvSpPr>
          <p:cNvPr id="18" name="Text 16"/>
          <p:cNvSpPr/>
          <p:nvPr/>
        </p:nvSpPr>
        <p:spPr>
          <a:xfrm>
            <a:off x="822960" y="3200400"/>
            <a:ext cx="1645920" cy="182880"/>
          </a:xfrm>
          <a:prstGeom prst="rect">
            <a:avLst/>
          </a:prstGeom>
          <a:noFill/>
          <a:ln/>
        </p:spPr>
        <p:txBody>
          <a:bodyPr wrap="square" lIns="0" tIns="0" rIns="0" bIns="0" rtlCol="0" anchor="ctr"/>
          <a:lstStyle/>
          <a:p>
            <a:pPr indent="0" marL="0">
              <a:buNone/>
            </a:pPr>
            <a:r>
              <a:rPr lang="en-US" sz="900" b="1" dirty="0">
                <a:solidFill>
                  <a:srgbClr val="1E2761"/>
                </a:solidFill>
                <a:latin typeface="Calibri" pitchFamily="34" charset="0"/>
                <a:ea typeface="Calibri" pitchFamily="34" charset="-122"/>
                <a:cs typeface="Calibri" pitchFamily="34" charset="-120"/>
              </a:rPr>
              <a:t>Partially identified:</a:t>
            </a:r>
            <a:endParaRPr lang="en-US" sz="900" dirty="0"/>
          </a:p>
        </p:txBody>
      </p:sp>
      <p:sp>
        <p:nvSpPr>
          <p:cNvPr id="19" name="Text 17"/>
          <p:cNvSpPr/>
          <p:nvPr/>
        </p:nvSpPr>
        <p:spPr>
          <a:xfrm>
            <a:off x="822960" y="3364992"/>
            <a:ext cx="3566160" cy="182880"/>
          </a:xfrm>
          <a:prstGeom prst="rect">
            <a:avLst/>
          </a:prstGeom>
          <a:noFill/>
          <a:ln/>
        </p:spPr>
        <p:txBody>
          <a:bodyPr wrap="square" lIns="0" tIns="0" rIns="0" bIns="0" rtlCol="0" anchor="ctr"/>
          <a:lstStyle/>
          <a:p>
            <a:pPr indent="0" marL="0">
              <a:buNone/>
            </a:pPr>
            <a:r>
              <a:rPr lang="en-US" sz="800" dirty="0">
                <a:solidFill>
                  <a:srgbClr val="555555"/>
                </a:solidFill>
                <a:latin typeface="Calibri" pitchFamily="34" charset="0"/>
                <a:ea typeface="Calibri" pitchFamily="34" charset="-122"/>
                <a:cs typeface="Calibri" pitchFamily="34" charset="-120"/>
              </a:rPr>
              <a:t>Tennis court $20K  •  Holiday lights $5K  •  Mulch/planting $10K  •  Treadmills $2K  •  Others</a:t>
            </a:r>
            <a:endParaRPr lang="en-US" sz="800" dirty="0"/>
          </a:p>
        </p:txBody>
      </p:sp>
      <p:sp>
        <p:nvSpPr>
          <p:cNvPr id="20" name="Text 18"/>
          <p:cNvSpPr/>
          <p:nvPr/>
        </p:nvSpPr>
        <p:spPr>
          <a:xfrm>
            <a:off x="822960" y="3547872"/>
            <a:ext cx="3566160" cy="182880"/>
          </a:xfrm>
          <a:prstGeom prst="rect">
            <a:avLst/>
          </a:prstGeom>
          <a:noFill/>
          <a:ln/>
        </p:spPr>
        <p:txBody>
          <a:bodyPr wrap="square" lIns="0" tIns="0" rIns="0" bIns="0" rtlCol="0" anchor="ctr"/>
          <a:lstStyle/>
          <a:p>
            <a:pPr indent="0" marL="0">
              <a:buNone/>
            </a:pPr>
            <a:r>
              <a:rPr lang="en-US" sz="900" b="1" dirty="0">
                <a:solidFill>
                  <a:srgbClr val="CC0000"/>
                </a:solidFill>
                <a:latin typeface="Calibri" pitchFamily="34" charset="0"/>
                <a:ea typeface="Calibri" pitchFamily="34" charset="-122"/>
                <a:cs typeface="Calibri" pitchFamily="34" charset="-120"/>
              </a:rPr>
              <a:t>Identified: $37,000   |   Still unaccounted: $236,263</a:t>
            </a:r>
            <a:endParaRPr lang="en-US" sz="900" dirty="0"/>
          </a:p>
        </p:txBody>
      </p:sp>
      <p:sp>
        <p:nvSpPr>
          <p:cNvPr id="21" name="Shape 19"/>
          <p:cNvSpPr/>
          <p:nvPr/>
        </p:nvSpPr>
        <p:spPr>
          <a:xfrm>
            <a:off x="5029200" y="1188720"/>
            <a:ext cx="3566160" cy="260604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22" name="Shape 20"/>
          <p:cNvSpPr/>
          <p:nvPr/>
        </p:nvSpPr>
        <p:spPr>
          <a:xfrm>
            <a:off x="5029200" y="1188720"/>
            <a:ext cx="64008" cy="2606040"/>
          </a:xfrm>
          <a:prstGeom prst="rect">
            <a:avLst/>
          </a:prstGeom>
          <a:solidFill>
            <a:srgbClr val="1E2761"/>
          </a:solidFill>
          <a:ln/>
        </p:spPr>
      </p:sp>
      <p:sp>
        <p:nvSpPr>
          <p:cNvPr id="23" name="Text 21"/>
          <p:cNvSpPr/>
          <p:nvPr/>
        </p:nvSpPr>
        <p:spPr>
          <a:xfrm>
            <a:off x="5257800" y="1234440"/>
            <a:ext cx="3108960" cy="228600"/>
          </a:xfrm>
          <a:prstGeom prst="rect">
            <a:avLst/>
          </a:prstGeom>
          <a:noFill/>
          <a:ln/>
        </p:spPr>
        <p:txBody>
          <a:bodyPr wrap="square" lIns="0" tIns="0" rIns="0" bIns="0" rtlCol="0" anchor="ctr"/>
          <a:lstStyle/>
          <a:p>
            <a:pPr indent="0" marL="0">
              <a:buNone/>
            </a:pPr>
            <a:r>
              <a:rPr lang="en-US" sz="1300" b="1" dirty="0">
                <a:solidFill>
                  <a:srgbClr val="990011"/>
                </a:solidFill>
                <a:latin typeface="Calibri" pitchFamily="34" charset="0"/>
                <a:ea typeface="Calibri" pitchFamily="34" charset="-122"/>
                <a:cs typeface="Calibri" pitchFamily="34" charset="-120"/>
              </a:rPr>
              <a:t>Conservative Mar 2026 Outlook</a:t>
            </a:r>
            <a:endParaRPr lang="en-US" sz="1300" dirty="0"/>
          </a:p>
        </p:txBody>
      </p:sp>
      <p:sp>
        <p:nvSpPr>
          <p:cNvPr id="24" name="Text 22"/>
          <p:cNvSpPr/>
          <p:nvPr/>
        </p:nvSpPr>
        <p:spPr>
          <a:xfrm>
            <a:off x="5257800" y="1481328"/>
            <a:ext cx="1828800" cy="210312"/>
          </a:xfrm>
          <a:prstGeom prst="rect">
            <a:avLst/>
          </a:prstGeom>
          <a:noFill/>
          <a:ln/>
        </p:spPr>
        <p:txBody>
          <a:bodyPr wrap="square" lIns="0" tIns="0" rIns="0" bIns="0" rtlCol="0" anchor="ctr"/>
          <a:lstStyle/>
          <a:p>
            <a:pPr indent="0" marL="0">
              <a:buNone/>
            </a:pPr>
            <a:r>
              <a:rPr lang="en-US" sz="900" dirty="0">
                <a:solidFill>
                  <a:srgbClr val="333333"/>
                </a:solidFill>
                <a:latin typeface="Calibri" pitchFamily="34" charset="0"/>
                <a:ea typeface="Calibri" pitchFamily="34" charset="-122"/>
                <a:cs typeface="Calibri" pitchFamily="34" charset="-120"/>
              </a:rPr>
              <a:t>Actual cash (early Feb)</a:t>
            </a:r>
            <a:endParaRPr lang="en-US" sz="900" dirty="0"/>
          </a:p>
        </p:txBody>
      </p:sp>
      <p:sp>
        <p:nvSpPr>
          <p:cNvPr id="25" name="Text 23"/>
          <p:cNvSpPr/>
          <p:nvPr/>
        </p:nvSpPr>
        <p:spPr>
          <a:xfrm>
            <a:off x="6766560" y="1481328"/>
            <a:ext cx="1554480" cy="210312"/>
          </a:xfrm>
          <a:prstGeom prst="rect">
            <a:avLst/>
          </a:prstGeom>
          <a:noFill/>
          <a:ln/>
        </p:spPr>
        <p:txBody>
          <a:bodyPr wrap="square" lIns="0" tIns="0" rIns="0" bIns="0" rtlCol="0" anchor="ctr"/>
          <a:lstStyle/>
          <a:p>
            <a:pPr algn="r" indent="0" marL="0">
              <a:buNone/>
            </a:pPr>
            <a:r>
              <a:rPr lang="en-US" sz="1000" dirty="0">
                <a:solidFill>
                  <a:srgbClr val="1E2761"/>
                </a:solidFill>
                <a:latin typeface="Calibri" pitchFamily="34" charset="0"/>
                <a:ea typeface="Calibri" pitchFamily="34" charset="-122"/>
                <a:cs typeface="Calibri" pitchFamily="34" charset="-120"/>
              </a:rPr>
              <a:t>$98,574</a:t>
            </a:r>
            <a:endParaRPr lang="en-US" sz="1000" dirty="0"/>
          </a:p>
        </p:txBody>
      </p:sp>
      <p:sp>
        <p:nvSpPr>
          <p:cNvPr id="26" name="Text 24"/>
          <p:cNvSpPr/>
          <p:nvPr/>
        </p:nvSpPr>
        <p:spPr>
          <a:xfrm>
            <a:off x="5257800" y="1719072"/>
            <a:ext cx="1828800" cy="210312"/>
          </a:xfrm>
          <a:prstGeom prst="rect">
            <a:avLst/>
          </a:prstGeom>
          <a:noFill/>
          <a:ln/>
        </p:spPr>
        <p:txBody>
          <a:bodyPr wrap="square" lIns="0" tIns="0" rIns="0" bIns="0" rtlCol="0" anchor="ctr"/>
          <a:lstStyle/>
          <a:p>
            <a:pPr indent="0" marL="0">
              <a:buNone/>
            </a:pPr>
            <a:r>
              <a:rPr lang="en-US" sz="900" dirty="0">
                <a:solidFill>
                  <a:srgbClr val="333333"/>
                </a:solidFill>
                <a:latin typeface="Calibri" pitchFamily="34" charset="0"/>
                <a:ea typeface="Calibri" pitchFamily="34" charset="-122"/>
                <a:cs typeface="Calibri" pitchFamily="34" charset="-120"/>
              </a:rPr>
              <a:t>+ Feb-Mar net inflow (conservative)</a:t>
            </a:r>
            <a:endParaRPr lang="en-US" sz="900" dirty="0"/>
          </a:p>
        </p:txBody>
      </p:sp>
      <p:sp>
        <p:nvSpPr>
          <p:cNvPr id="27" name="Text 25"/>
          <p:cNvSpPr/>
          <p:nvPr/>
        </p:nvSpPr>
        <p:spPr>
          <a:xfrm>
            <a:off x="6766560" y="1719072"/>
            <a:ext cx="1554480" cy="210312"/>
          </a:xfrm>
          <a:prstGeom prst="rect">
            <a:avLst/>
          </a:prstGeom>
          <a:noFill/>
          <a:ln/>
        </p:spPr>
        <p:txBody>
          <a:bodyPr wrap="square" lIns="0" tIns="0" rIns="0" bIns="0" rtlCol="0" anchor="ctr"/>
          <a:lstStyle/>
          <a:p>
            <a:pPr algn="r" indent="0" marL="0">
              <a:buNone/>
            </a:pPr>
            <a:r>
              <a:rPr lang="en-US" sz="1000" dirty="0">
                <a:solidFill>
                  <a:srgbClr val="1E2761"/>
                </a:solidFill>
                <a:latin typeface="Calibri" pitchFamily="34" charset="0"/>
                <a:ea typeface="Calibri" pitchFamily="34" charset="-122"/>
                <a:cs typeface="Calibri" pitchFamily="34" charset="-120"/>
              </a:rPr>
              <a:t>+$70,395</a:t>
            </a:r>
            <a:endParaRPr lang="en-US" sz="1000" dirty="0"/>
          </a:p>
        </p:txBody>
      </p:sp>
      <p:sp>
        <p:nvSpPr>
          <p:cNvPr id="28" name="Text 26"/>
          <p:cNvSpPr/>
          <p:nvPr/>
        </p:nvSpPr>
        <p:spPr>
          <a:xfrm>
            <a:off x="5257800" y="1956816"/>
            <a:ext cx="1828800" cy="210312"/>
          </a:xfrm>
          <a:prstGeom prst="rect">
            <a:avLst/>
          </a:prstGeom>
          <a:noFill/>
          <a:ln/>
        </p:spPr>
        <p:txBody>
          <a:bodyPr wrap="square" lIns="0" tIns="0" rIns="0" bIns="0" rtlCol="0" anchor="ctr"/>
          <a:lstStyle/>
          <a:p>
            <a:pPr indent="0" marL="0">
              <a:buNone/>
            </a:pPr>
            <a:r>
              <a:rPr lang="en-US" sz="1000" b="1" dirty="0">
                <a:solidFill>
                  <a:srgbClr val="333333"/>
                </a:solidFill>
                <a:latin typeface="Calibri" pitchFamily="34" charset="0"/>
                <a:ea typeface="Calibri" pitchFamily="34" charset="-122"/>
                <a:cs typeface="Calibri" pitchFamily="34" charset="-120"/>
              </a:rPr>
              <a:t>Est. cash end Mar</a:t>
            </a:r>
            <a:endParaRPr lang="en-US" sz="1000" dirty="0"/>
          </a:p>
        </p:txBody>
      </p:sp>
      <p:sp>
        <p:nvSpPr>
          <p:cNvPr id="29" name="Text 27"/>
          <p:cNvSpPr/>
          <p:nvPr/>
        </p:nvSpPr>
        <p:spPr>
          <a:xfrm>
            <a:off x="6766560" y="1956816"/>
            <a:ext cx="1554480" cy="210312"/>
          </a:xfrm>
          <a:prstGeom prst="rect">
            <a:avLst/>
          </a:prstGeom>
          <a:noFill/>
          <a:ln/>
        </p:spPr>
        <p:txBody>
          <a:bodyPr wrap="square" lIns="0" tIns="0" rIns="0" bIns="0" rtlCol="0" anchor="ctr"/>
          <a:lstStyle/>
          <a:p>
            <a:pPr algn="r" indent="0" marL="0">
              <a:buNone/>
            </a:pPr>
            <a:r>
              <a:rPr lang="en-US" sz="1100" b="1" dirty="0">
                <a:solidFill>
                  <a:srgbClr val="1E2761"/>
                </a:solidFill>
                <a:latin typeface="Calibri" pitchFamily="34" charset="0"/>
                <a:ea typeface="Calibri" pitchFamily="34" charset="-122"/>
                <a:cs typeface="Calibri" pitchFamily="34" charset="-120"/>
              </a:rPr>
              <a:t>~$168,969</a:t>
            </a:r>
            <a:endParaRPr lang="en-US" sz="1100" dirty="0"/>
          </a:p>
        </p:txBody>
      </p:sp>
      <p:sp>
        <p:nvSpPr>
          <p:cNvPr id="30" name="Shape 28"/>
          <p:cNvSpPr/>
          <p:nvPr/>
        </p:nvSpPr>
        <p:spPr>
          <a:xfrm>
            <a:off x="5257800" y="2404872"/>
            <a:ext cx="3108960" cy="0"/>
          </a:xfrm>
          <a:prstGeom prst="line">
            <a:avLst/>
          </a:prstGeom>
          <a:noFill/>
          <a:ln w="6350">
            <a:solidFill>
              <a:srgbClr val="E8E8E8"/>
            </a:solidFill>
            <a:prstDash val="solid"/>
          </a:ln>
        </p:spPr>
      </p:sp>
      <p:sp>
        <p:nvSpPr>
          <p:cNvPr id="31" name="Text 29"/>
          <p:cNvSpPr/>
          <p:nvPr/>
        </p:nvSpPr>
        <p:spPr>
          <a:xfrm>
            <a:off x="5257800" y="2432304"/>
            <a:ext cx="1828800" cy="210312"/>
          </a:xfrm>
          <a:prstGeom prst="rect">
            <a:avLst/>
          </a:prstGeom>
          <a:noFill/>
          <a:ln/>
        </p:spPr>
        <p:txBody>
          <a:bodyPr wrap="square" lIns="0" tIns="0" rIns="0" bIns="0" rtlCol="0" anchor="ctr"/>
          <a:lstStyle/>
          <a:p>
            <a:pPr indent="0" marL="0">
              <a:buNone/>
            </a:pPr>
            <a:r>
              <a:rPr lang="en-US" sz="900" dirty="0">
                <a:solidFill>
                  <a:srgbClr val="333333"/>
                </a:solidFill>
                <a:latin typeface="Calibri" pitchFamily="34" charset="0"/>
                <a:ea typeface="Calibri" pitchFamily="34" charset="-122"/>
                <a:cs typeface="Calibri" pitchFamily="34" charset="-120"/>
              </a:rPr>
              <a:t>Unpaid vendors (5 months)</a:t>
            </a:r>
            <a:endParaRPr lang="en-US" sz="900" dirty="0"/>
          </a:p>
        </p:txBody>
      </p:sp>
      <p:sp>
        <p:nvSpPr>
          <p:cNvPr id="32" name="Text 30"/>
          <p:cNvSpPr/>
          <p:nvPr/>
        </p:nvSpPr>
        <p:spPr>
          <a:xfrm>
            <a:off x="6766560" y="2432304"/>
            <a:ext cx="1554480" cy="210312"/>
          </a:xfrm>
          <a:prstGeom prst="rect">
            <a:avLst/>
          </a:prstGeom>
          <a:noFill/>
          <a:ln/>
        </p:spPr>
        <p:txBody>
          <a:bodyPr wrap="square" lIns="0" tIns="0" rIns="0" bIns="0" rtlCol="0" anchor="ctr"/>
          <a:lstStyle/>
          <a:p>
            <a:pPr algn="r" indent="0" marL="0">
              <a:buNone/>
            </a:pPr>
            <a:r>
              <a:rPr lang="en-US" sz="1000" dirty="0">
                <a:solidFill>
                  <a:srgbClr val="CC0000"/>
                </a:solidFill>
                <a:latin typeface="Calibri" pitchFamily="34" charset="0"/>
                <a:ea typeface="Calibri" pitchFamily="34" charset="-122"/>
                <a:cs typeface="Calibri" pitchFamily="34" charset="-120"/>
              </a:rPr>
              <a:t>$354,520</a:t>
            </a:r>
            <a:endParaRPr lang="en-US" sz="1000" dirty="0"/>
          </a:p>
        </p:txBody>
      </p:sp>
      <p:sp>
        <p:nvSpPr>
          <p:cNvPr id="33" name="Text 31"/>
          <p:cNvSpPr/>
          <p:nvPr/>
        </p:nvSpPr>
        <p:spPr>
          <a:xfrm>
            <a:off x="5257800" y="2670048"/>
            <a:ext cx="1828800" cy="210312"/>
          </a:xfrm>
          <a:prstGeom prst="rect">
            <a:avLst/>
          </a:prstGeom>
          <a:noFill/>
          <a:ln/>
        </p:spPr>
        <p:txBody>
          <a:bodyPr wrap="square" lIns="0" tIns="0" rIns="0" bIns="0" rtlCol="0" anchor="ctr"/>
          <a:lstStyle/>
          <a:p>
            <a:pPr indent="0" marL="0">
              <a:buNone/>
            </a:pPr>
            <a:r>
              <a:rPr lang="en-US" sz="900" dirty="0">
                <a:solidFill>
                  <a:srgbClr val="333333"/>
                </a:solidFill>
                <a:latin typeface="Calibri" pitchFamily="34" charset="0"/>
                <a:ea typeface="Calibri" pitchFamily="34" charset="-122"/>
                <a:cs typeface="Calibri" pitchFamily="34" charset="-120"/>
              </a:rPr>
              <a:t>Unfunded reserves (11 months)</a:t>
            </a:r>
            <a:endParaRPr lang="en-US" sz="900" dirty="0"/>
          </a:p>
        </p:txBody>
      </p:sp>
      <p:sp>
        <p:nvSpPr>
          <p:cNvPr id="34" name="Text 32"/>
          <p:cNvSpPr/>
          <p:nvPr/>
        </p:nvSpPr>
        <p:spPr>
          <a:xfrm>
            <a:off x="6766560" y="2670048"/>
            <a:ext cx="1554480" cy="210312"/>
          </a:xfrm>
          <a:prstGeom prst="rect">
            <a:avLst/>
          </a:prstGeom>
          <a:noFill/>
          <a:ln/>
        </p:spPr>
        <p:txBody>
          <a:bodyPr wrap="square" lIns="0" tIns="0" rIns="0" bIns="0" rtlCol="0" anchor="ctr"/>
          <a:lstStyle/>
          <a:p>
            <a:pPr algn="r" indent="0" marL="0">
              <a:buNone/>
            </a:pPr>
            <a:r>
              <a:rPr lang="en-US" sz="1000" dirty="0">
                <a:solidFill>
                  <a:srgbClr val="CC0000"/>
                </a:solidFill>
                <a:latin typeface="Calibri" pitchFamily="34" charset="0"/>
                <a:ea typeface="Calibri" pitchFamily="34" charset="-122"/>
                <a:cs typeface="Calibri" pitchFamily="34" charset="-120"/>
              </a:rPr>
              <a:t>$120,805</a:t>
            </a:r>
            <a:endParaRPr lang="en-US" sz="1000" dirty="0"/>
          </a:p>
        </p:txBody>
      </p:sp>
      <p:sp>
        <p:nvSpPr>
          <p:cNvPr id="35" name="Text 33"/>
          <p:cNvSpPr/>
          <p:nvPr/>
        </p:nvSpPr>
        <p:spPr>
          <a:xfrm>
            <a:off x="5257800" y="2907792"/>
            <a:ext cx="1828800" cy="210312"/>
          </a:xfrm>
          <a:prstGeom prst="rect">
            <a:avLst/>
          </a:prstGeom>
          <a:noFill/>
          <a:ln/>
        </p:spPr>
        <p:txBody>
          <a:bodyPr wrap="square" lIns="0" tIns="0" rIns="0" bIns="0" rtlCol="0" anchor="ctr"/>
          <a:lstStyle/>
          <a:p>
            <a:pPr indent="0" marL="0">
              <a:buNone/>
            </a:pPr>
            <a:r>
              <a:rPr lang="en-US" sz="1000" b="1" dirty="0">
                <a:solidFill>
                  <a:srgbClr val="333333"/>
                </a:solidFill>
                <a:latin typeface="Calibri" pitchFamily="34" charset="0"/>
                <a:ea typeface="Calibri" pitchFamily="34" charset="-122"/>
                <a:cs typeface="Calibri" pitchFamily="34" charset="-120"/>
              </a:rPr>
              <a:t>Total obligations</a:t>
            </a:r>
            <a:endParaRPr lang="en-US" sz="1000" dirty="0"/>
          </a:p>
        </p:txBody>
      </p:sp>
      <p:sp>
        <p:nvSpPr>
          <p:cNvPr id="36" name="Text 34"/>
          <p:cNvSpPr/>
          <p:nvPr/>
        </p:nvSpPr>
        <p:spPr>
          <a:xfrm>
            <a:off x="6766560" y="2907792"/>
            <a:ext cx="1554480" cy="210312"/>
          </a:xfrm>
          <a:prstGeom prst="rect">
            <a:avLst/>
          </a:prstGeom>
          <a:noFill/>
          <a:ln/>
        </p:spPr>
        <p:txBody>
          <a:bodyPr wrap="square" lIns="0" tIns="0" rIns="0" bIns="0" rtlCol="0" anchor="ctr"/>
          <a:lstStyle/>
          <a:p>
            <a:pPr algn="r" indent="0" marL="0">
              <a:buNone/>
            </a:pPr>
            <a:r>
              <a:rPr lang="en-US" sz="1100" b="1" dirty="0">
                <a:solidFill>
                  <a:srgbClr val="CC0000"/>
                </a:solidFill>
                <a:latin typeface="Calibri" pitchFamily="34" charset="0"/>
                <a:ea typeface="Calibri" pitchFamily="34" charset="-122"/>
                <a:cs typeface="Calibri" pitchFamily="34" charset="-120"/>
              </a:rPr>
              <a:t>$475,325</a:t>
            </a:r>
            <a:endParaRPr lang="en-US" sz="1100" dirty="0"/>
          </a:p>
        </p:txBody>
      </p:sp>
      <p:sp>
        <p:nvSpPr>
          <p:cNvPr id="37" name="Shape 35"/>
          <p:cNvSpPr/>
          <p:nvPr/>
        </p:nvSpPr>
        <p:spPr>
          <a:xfrm>
            <a:off x="5257800" y="3200400"/>
            <a:ext cx="3108960" cy="365760"/>
          </a:xfrm>
          <a:prstGeom prst="rect">
            <a:avLst/>
          </a:prstGeom>
          <a:solidFill>
            <a:srgbClr val="FFEBEE"/>
          </a:solidFill>
          <a:ln/>
        </p:spPr>
      </p:sp>
      <p:sp>
        <p:nvSpPr>
          <p:cNvPr id="38" name="Text 36"/>
          <p:cNvSpPr/>
          <p:nvPr/>
        </p:nvSpPr>
        <p:spPr>
          <a:xfrm>
            <a:off x="5257800" y="3200400"/>
            <a:ext cx="3108960" cy="365760"/>
          </a:xfrm>
          <a:prstGeom prst="rect">
            <a:avLst/>
          </a:prstGeom>
          <a:noFill/>
          <a:ln/>
        </p:spPr>
        <p:txBody>
          <a:bodyPr wrap="square" lIns="0" tIns="0" rIns="0" bIns="0" rtlCol="0" anchor="ctr"/>
          <a:lstStyle/>
          <a:p>
            <a:pPr algn="ctr" indent="0" marL="0">
              <a:buNone/>
            </a:pPr>
            <a:r>
              <a:rPr lang="en-US" sz="1400" b="1" dirty="0">
                <a:solidFill>
                  <a:srgbClr val="CC0000"/>
                </a:solidFill>
                <a:latin typeface="Georgia" pitchFamily="34" charset="0"/>
                <a:ea typeface="Georgia" pitchFamily="34" charset="-122"/>
                <a:cs typeface="Georgia" pitchFamily="34" charset="-120"/>
              </a:rPr>
              <a:t>NET POSITION: ($306,356)</a:t>
            </a:r>
            <a:endParaRPr lang="en-US" sz="1400" dirty="0"/>
          </a:p>
        </p:txBody>
      </p:sp>
      <p:sp>
        <p:nvSpPr>
          <p:cNvPr id="39" name="Shape 37"/>
          <p:cNvSpPr/>
          <p:nvPr/>
        </p:nvSpPr>
        <p:spPr>
          <a:xfrm>
            <a:off x="548640" y="3931920"/>
            <a:ext cx="8046720" cy="960120"/>
          </a:xfrm>
          <a:prstGeom prst="rect">
            <a:avLst/>
          </a:prstGeom>
          <a:solidFill>
            <a:srgbClr val="FFEBEE"/>
          </a:solidFill>
          <a:ln/>
          <a:effectLst>
            <a:outerShdw sx="100000" sy="100000" kx="0" ky="0" algn="bl" rotWithShape="0" blurRad="50800" dist="25400" dir="8100000">
              <a:srgbClr val="000000">
                <a:alpha val="12000"/>
              </a:srgbClr>
            </a:outerShdw>
          </a:effectLst>
        </p:spPr>
      </p:sp>
      <p:sp>
        <p:nvSpPr>
          <p:cNvPr id="40" name="Text 38"/>
          <p:cNvSpPr/>
          <p:nvPr/>
        </p:nvSpPr>
        <p:spPr>
          <a:xfrm>
            <a:off x="822960" y="3977640"/>
            <a:ext cx="7498080" cy="868680"/>
          </a:xfrm>
          <a:prstGeom prst="rect">
            <a:avLst/>
          </a:prstGeom>
          <a:noFill/>
          <a:ln/>
        </p:spPr>
        <p:txBody>
          <a:bodyPr wrap="square" lIns="0" tIns="0" rIns="0" bIns="0" rtlCol="0" anchor="ctr"/>
          <a:lstStyle/>
          <a:p>
            <a:pPr indent="0" marL="0">
              <a:buNone/>
            </a:pPr>
            <a:r>
              <a:rPr lang="en-US" sz="1000" b="1" dirty="0">
                <a:solidFill>
                  <a:srgbClr val="CC0000"/>
                </a:solidFill>
                <a:latin typeface="Calibri" pitchFamily="34" charset="0"/>
                <a:ea typeface="Calibri" pitchFamily="34" charset="-122"/>
                <a:cs typeface="Calibri" pitchFamily="34" charset="-120"/>
              </a:rPr>
              <a:t>Critical finding: </a:t>
            </a:r>
            <a:pPr indent="0" marL="0">
              <a:buNone/>
            </a:pPr>
            <a:r>
              <a:rPr lang="en-US" sz="1000" dirty="0">
                <a:solidFill>
                  <a:srgbClr val="333333"/>
                </a:solidFill>
                <a:latin typeface="Calibri" pitchFamily="34" charset="0"/>
                <a:ea typeface="Calibri" pitchFamily="34" charset="-122"/>
                <a:cs typeface="Calibri" pitchFamily="34" charset="-120"/>
              </a:rPr>
              <a:t>Since Sep 2025 (when financial statements stopped), at least $273,263 was spent without documentation (~$39,038/mo). $37,000 is partially identified (tennis court, holiday lights, mulching, treadmills, and many others) but $236,263 remains completely unaccounted for. This also turns the "breakeven" budget into a ($167,625) DEFICIT. A forensic audit of bank statements is urgently needed.</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CF6F5"/>
        </a:solidFill>
      </p:bgPr>
    </p:bg>
    <p:spTree>
      <p:nvGrpSpPr>
        <p:cNvPr id="1" name=""/>
        <p:cNvGrpSpPr/>
        <p:nvPr/>
      </p:nvGrpSpPr>
      <p:grpSpPr>
        <a:xfrm>
          <a:off x="0" y="0"/>
          <a:ext cx="0" cy="0"/>
          <a:chOff x="0" y="0"/>
          <a:chExt cx="0" cy="0"/>
        </a:xfrm>
      </p:grpSpPr>
      <p:sp>
        <p:nvSpPr>
          <p:cNvPr id="2" name="Text 0"/>
          <p:cNvSpPr/>
          <p:nvPr/>
        </p:nvSpPr>
        <p:spPr>
          <a:xfrm>
            <a:off x="548640" y="274320"/>
            <a:ext cx="8046720" cy="640080"/>
          </a:xfrm>
          <a:prstGeom prst="rect">
            <a:avLst/>
          </a:prstGeom>
          <a:noFill/>
          <a:ln/>
        </p:spPr>
        <p:txBody>
          <a:bodyPr wrap="square" lIns="0" tIns="0" rIns="0" bIns="0" rtlCol="0" anchor="ctr"/>
          <a:lstStyle/>
          <a:p>
            <a:pPr indent="0" marL="0">
              <a:buNone/>
            </a:pPr>
            <a:r>
              <a:rPr lang="en-US" sz="2800" b="1" dirty="0">
                <a:solidFill>
                  <a:srgbClr val="990011"/>
                </a:solidFill>
                <a:latin typeface="Georgia" pitchFamily="34" charset="0"/>
                <a:ea typeface="Georgia" pitchFamily="34" charset="-122"/>
                <a:cs typeface="Georgia" pitchFamily="34" charset="-120"/>
              </a:rPr>
              <a:t>Risk Assessment</a:t>
            </a:r>
            <a:endParaRPr lang="en-US" sz="2800" dirty="0"/>
          </a:p>
        </p:txBody>
      </p:sp>
      <p:sp>
        <p:nvSpPr>
          <p:cNvPr id="3" name="Shape 1"/>
          <p:cNvSpPr/>
          <p:nvPr/>
        </p:nvSpPr>
        <p:spPr>
          <a:xfrm>
            <a:off x="548640" y="1097280"/>
            <a:ext cx="8046720" cy="64008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4" name="Shape 2"/>
          <p:cNvSpPr/>
          <p:nvPr/>
        </p:nvSpPr>
        <p:spPr>
          <a:xfrm>
            <a:off x="548640" y="1097280"/>
            <a:ext cx="64008" cy="640080"/>
          </a:xfrm>
          <a:prstGeom prst="rect">
            <a:avLst/>
          </a:prstGeom>
          <a:solidFill>
            <a:srgbClr val="B71C1C"/>
          </a:solidFill>
          <a:ln/>
        </p:spPr>
      </p:sp>
      <p:sp>
        <p:nvSpPr>
          <p:cNvPr id="5" name="Text 3"/>
          <p:cNvSpPr/>
          <p:nvPr/>
        </p:nvSpPr>
        <p:spPr>
          <a:xfrm>
            <a:off x="777240" y="1097280"/>
            <a:ext cx="777240" cy="640080"/>
          </a:xfrm>
          <a:prstGeom prst="rect">
            <a:avLst/>
          </a:prstGeom>
          <a:noFill/>
          <a:ln/>
        </p:spPr>
        <p:txBody>
          <a:bodyPr wrap="square" lIns="0" tIns="0" rIns="0" bIns="0" rtlCol="0" anchor="ctr"/>
          <a:lstStyle/>
          <a:p>
            <a:pPr indent="0" marL="0">
              <a:buNone/>
            </a:pPr>
            <a:r>
              <a:rPr lang="en-US" sz="900" b="1" dirty="0">
                <a:solidFill>
                  <a:srgbClr val="B71C1C"/>
                </a:solidFill>
                <a:latin typeface="Calibri" pitchFamily="34" charset="0"/>
                <a:ea typeface="Calibri" pitchFamily="34" charset="-122"/>
                <a:cs typeface="Calibri" pitchFamily="34" charset="-120"/>
              </a:rPr>
              <a:t>CRITICAL</a:t>
            </a:r>
            <a:endParaRPr lang="en-US" sz="900" dirty="0"/>
          </a:p>
        </p:txBody>
      </p:sp>
      <p:sp>
        <p:nvSpPr>
          <p:cNvPr id="6" name="Text 4"/>
          <p:cNvSpPr/>
          <p:nvPr/>
        </p:nvSpPr>
        <p:spPr>
          <a:xfrm>
            <a:off x="1645920" y="1143000"/>
            <a:ext cx="6400800" cy="320040"/>
          </a:xfrm>
          <a:prstGeom prst="rect">
            <a:avLst/>
          </a:prstGeom>
          <a:noFill/>
          <a:ln/>
        </p:spPr>
        <p:txBody>
          <a:bodyPr wrap="square" lIns="0" tIns="0" rIns="0" bIns="0" rtlCol="0" anchor="ctr"/>
          <a:lstStyle/>
          <a:p>
            <a:pPr indent="0" marL="0">
              <a:buNone/>
            </a:pPr>
            <a:r>
              <a:rPr lang="en-US" sz="1300" b="1" dirty="0">
                <a:solidFill>
                  <a:srgbClr val="1E2761"/>
                </a:solidFill>
                <a:latin typeface="Calibri" pitchFamily="34" charset="0"/>
                <a:ea typeface="Calibri" pitchFamily="34" charset="-122"/>
                <a:cs typeface="Calibri" pitchFamily="34" charset="-120"/>
              </a:rPr>
              <a:t>Undocumented Expenses (~$273K+)</a:t>
            </a:r>
            <a:endParaRPr lang="en-US" sz="1300" dirty="0"/>
          </a:p>
        </p:txBody>
      </p:sp>
      <p:sp>
        <p:nvSpPr>
          <p:cNvPr id="7" name="Text 5"/>
          <p:cNvSpPr/>
          <p:nvPr/>
        </p:nvSpPr>
        <p:spPr>
          <a:xfrm>
            <a:off x="1645920" y="1417320"/>
            <a:ext cx="6400800" cy="274320"/>
          </a:xfrm>
          <a:prstGeom prst="rect">
            <a:avLst/>
          </a:prstGeom>
          <a:noFill/>
          <a:ln/>
        </p:spPr>
        <p:txBody>
          <a:bodyPr wrap="square" lIns="0" tIns="0" rIns="0" bIns="0" rtlCol="0" anchor="ctr"/>
          <a:lstStyle/>
          <a:p>
            <a:pPr indent="0" marL="0">
              <a:buNone/>
            </a:pPr>
            <a:r>
              <a:rPr lang="en-US" sz="1100" dirty="0">
                <a:solidFill>
                  <a:srgbClr val="888888"/>
                </a:solidFill>
                <a:latin typeface="Calibri" pitchFamily="34" charset="0"/>
                <a:ea typeface="Calibri" pitchFamily="34" charset="-122"/>
                <a:cs typeface="Calibri" pitchFamily="34" charset="-120"/>
              </a:rPr>
              <a:t>At least $273,263 spent since Sep without documentation (~$39,038/mo × 7 months) — forensic audit required</a:t>
            </a:r>
            <a:endParaRPr lang="en-US" sz="1100" dirty="0"/>
          </a:p>
        </p:txBody>
      </p:sp>
      <p:sp>
        <p:nvSpPr>
          <p:cNvPr id="8" name="Shape 6"/>
          <p:cNvSpPr/>
          <p:nvPr/>
        </p:nvSpPr>
        <p:spPr>
          <a:xfrm>
            <a:off x="548640" y="1847088"/>
            <a:ext cx="8046720" cy="64008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9" name="Shape 7"/>
          <p:cNvSpPr/>
          <p:nvPr/>
        </p:nvSpPr>
        <p:spPr>
          <a:xfrm>
            <a:off x="548640" y="1847088"/>
            <a:ext cx="64008" cy="640080"/>
          </a:xfrm>
          <a:prstGeom prst="rect">
            <a:avLst/>
          </a:prstGeom>
          <a:solidFill>
            <a:srgbClr val="B71C1C"/>
          </a:solidFill>
          <a:ln/>
        </p:spPr>
      </p:sp>
      <p:sp>
        <p:nvSpPr>
          <p:cNvPr id="10" name="Text 8"/>
          <p:cNvSpPr/>
          <p:nvPr/>
        </p:nvSpPr>
        <p:spPr>
          <a:xfrm>
            <a:off x="777240" y="1847088"/>
            <a:ext cx="777240" cy="640080"/>
          </a:xfrm>
          <a:prstGeom prst="rect">
            <a:avLst/>
          </a:prstGeom>
          <a:noFill/>
          <a:ln/>
        </p:spPr>
        <p:txBody>
          <a:bodyPr wrap="square" lIns="0" tIns="0" rIns="0" bIns="0" rtlCol="0" anchor="ctr"/>
          <a:lstStyle/>
          <a:p>
            <a:pPr indent="0" marL="0">
              <a:buNone/>
            </a:pPr>
            <a:r>
              <a:rPr lang="en-US" sz="900" b="1" dirty="0">
                <a:solidFill>
                  <a:srgbClr val="B71C1C"/>
                </a:solidFill>
                <a:latin typeface="Calibri" pitchFamily="34" charset="0"/>
                <a:ea typeface="Calibri" pitchFamily="34" charset="-122"/>
                <a:cs typeface="Calibri" pitchFamily="34" charset="-120"/>
              </a:rPr>
              <a:t>CRITICAL</a:t>
            </a:r>
            <a:endParaRPr lang="en-US" sz="900" dirty="0"/>
          </a:p>
        </p:txBody>
      </p:sp>
      <p:sp>
        <p:nvSpPr>
          <p:cNvPr id="11" name="Text 9"/>
          <p:cNvSpPr/>
          <p:nvPr/>
        </p:nvSpPr>
        <p:spPr>
          <a:xfrm>
            <a:off x="1645920" y="1892808"/>
            <a:ext cx="6400800" cy="320040"/>
          </a:xfrm>
          <a:prstGeom prst="rect">
            <a:avLst/>
          </a:prstGeom>
          <a:noFill/>
          <a:ln/>
        </p:spPr>
        <p:txBody>
          <a:bodyPr wrap="square" lIns="0" tIns="0" rIns="0" bIns="0" rtlCol="0" anchor="ctr"/>
          <a:lstStyle/>
          <a:p>
            <a:pPr indent="0" marL="0">
              <a:buNone/>
            </a:pPr>
            <a:r>
              <a:rPr lang="en-US" sz="1300" b="1" dirty="0">
                <a:solidFill>
                  <a:srgbClr val="1E2761"/>
                </a:solidFill>
                <a:latin typeface="Calibri" pitchFamily="34" charset="0"/>
                <a:ea typeface="Calibri" pitchFamily="34" charset="-122"/>
                <a:cs typeface="Calibri" pitchFamily="34" charset="-120"/>
              </a:rPr>
              <a:t>Operating Deficit ($167,625)</a:t>
            </a:r>
            <a:endParaRPr lang="en-US" sz="1300" dirty="0"/>
          </a:p>
        </p:txBody>
      </p:sp>
      <p:sp>
        <p:nvSpPr>
          <p:cNvPr id="12" name="Text 10"/>
          <p:cNvSpPr/>
          <p:nvPr/>
        </p:nvSpPr>
        <p:spPr>
          <a:xfrm>
            <a:off x="1645920" y="2167128"/>
            <a:ext cx="6400800" cy="274320"/>
          </a:xfrm>
          <a:prstGeom prst="rect">
            <a:avLst/>
          </a:prstGeom>
          <a:noFill/>
          <a:ln/>
        </p:spPr>
        <p:txBody>
          <a:bodyPr wrap="square" lIns="0" tIns="0" rIns="0" bIns="0" rtlCol="0" anchor="ctr"/>
          <a:lstStyle/>
          <a:p>
            <a:pPr indent="0" marL="0">
              <a:buNone/>
            </a:pPr>
            <a:r>
              <a:rPr lang="en-US" sz="1100" dirty="0">
                <a:solidFill>
                  <a:srgbClr val="888888"/>
                </a:solidFill>
                <a:latin typeface="Calibri" pitchFamily="34" charset="0"/>
                <a:ea typeface="Calibri" pitchFamily="34" charset="-122"/>
                <a:cs typeface="Calibri" pitchFamily="34" charset="-120"/>
              </a:rPr>
              <a:t>Reckless spending and undocumented expenses turned a manageable budget into a deficit</a:t>
            </a:r>
            <a:endParaRPr lang="en-US" sz="1100" dirty="0"/>
          </a:p>
        </p:txBody>
      </p:sp>
      <p:sp>
        <p:nvSpPr>
          <p:cNvPr id="13" name="Shape 11"/>
          <p:cNvSpPr/>
          <p:nvPr/>
        </p:nvSpPr>
        <p:spPr>
          <a:xfrm>
            <a:off x="548640" y="2596896"/>
            <a:ext cx="8046720" cy="64008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14" name="Shape 12"/>
          <p:cNvSpPr/>
          <p:nvPr/>
        </p:nvSpPr>
        <p:spPr>
          <a:xfrm>
            <a:off x="548640" y="2596896"/>
            <a:ext cx="64008" cy="640080"/>
          </a:xfrm>
          <a:prstGeom prst="rect">
            <a:avLst/>
          </a:prstGeom>
          <a:solidFill>
            <a:srgbClr val="EF5350"/>
          </a:solidFill>
          <a:ln/>
        </p:spPr>
      </p:sp>
      <p:sp>
        <p:nvSpPr>
          <p:cNvPr id="15" name="Text 13"/>
          <p:cNvSpPr/>
          <p:nvPr/>
        </p:nvSpPr>
        <p:spPr>
          <a:xfrm>
            <a:off x="777240" y="2596896"/>
            <a:ext cx="777240" cy="640080"/>
          </a:xfrm>
          <a:prstGeom prst="rect">
            <a:avLst/>
          </a:prstGeom>
          <a:noFill/>
          <a:ln/>
        </p:spPr>
        <p:txBody>
          <a:bodyPr wrap="square" lIns="0" tIns="0" rIns="0" bIns="0" rtlCol="0" anchor="ctr"/>
          <a:lstStyle/>
          <a:p>
            <a:pPr indent="0" marL="0">
              <a:buNone/>
            </a:pPr>
            <a:r>
              <a:rPr lang="en-US" sz="900" b="1" dirty="0">
                <a:solidFill>
                  <a:srgbClr val="EF5350"/>
                </a:solidFill>
                <a:latin typeface="Calibri" pitchFamily="34" charset="0"/>
                <a:ea typeface="Calibri" pitchFamily="34" charset="-122"/>
                <a:cs typeface="Calibri" pitchFamily="34" charset="-120"/>
              </a:rPr>
              <a:t>HIGH</a:t>
            </a:r>
            <a:endParaRPr lang="en-US" sz="900" dirty="0"/>
          </a:p>
        </p:txBody>
      </p:sp>
      <p:sp>
        <p:nvSpPr>
          <p:cNvPr id="16" name="Text 14"/>
          <p:cNvSpPr/>
          <p:nvPr/>
        </p:nvSpPr>
        <p:spPr>
          <a:xfrm>
            <a:off x="1645920" y="2642616"/>
            <a:ext cx="6400800" cy="320040"/>
          </a:xfrm>
          <a:prstGeom prst="rect">
            <a:avLst/>
          </a:prstGeom>
          <a:noFill/>
          <a:ln/>
        </p:spPr>
        <p:txBody>
          <a:bodyPr wrap="square" lIns="0" tIns="0" rIns="0" bIns="0" rtlCol="0" anchor="ctr"/>
          <a:lstStyle/>
          <a:p>
            <a:pPr indent="0" marL="0">
              <a:buNone/>
            </a:pPr>
            <a:r>
              <a:rPr lang="en-US" sz="1300" b="1" dirty="0">
                <a:solidFill>
                  <a:srgbClr val="1E2761"/>
                </a:solidFill>
                <a:latin typeface="Calibri" pitchFamily="34" charset="0"/>
                <a:ea typeface="Calibri" pitchFamily="34" charset="-122"/>
                <a:cs typeface="Calibri" pitchFamily="34" charset="-120"/>
              </a:rPr>
              <a:t>Vendor Liens &amp; Litigation</a:t>
            </a:r>
            <a:endParaRPr lang="en-US" sz="1300" dirty="0"/>
          </a:p>
        </p:txBody>
      </p:sp>
      <p:sp>
        <p:nvSpPr>
          <p:cNvPr id="17" name="Text 15"/>
          <p:cNvSpPr/>
          <p:nvPr/>
        </p:nvSpPr>
        <p:spPr>
          <a:xfrm>
            <a:off x="1645920" y="2916936"/>
            <a:ext cx="6400800" cy="274320"/>
          </a:xfrm>
          <a:prstGeom prst="rect">
            <a:avLst/>
          </a:prstGeom>
          <a:noFill/>
          <a:ln/>
        </p:spPr>
        <p:txBody>
          <a:bodyPr wrap="square" lIns="0" tIns="0" rIns="0" bIns="0" rtlCol="0" anchor="ctr"/>
          <a:lstStyle/>
          <a:p>
            <a:pPr indent="0" marL="0">
              <a:buNone/>
            </a:pPr>
            <a:r>
              <a:rPr lang="en-US" sz="1100" dirty="0">
                <a:solidFill>
                  <a:srgbClr val="888888"/>
                </a:solidFill>
                <a:latin typeface="Calibri" pitchFamily="34" charset="0"/>
                <a:ea typeface="Calibri" pitchFamily="34" charset="-122"/>
                <a:cs typeface="Calibri" pitchFamily="34" charset="-120"/>
              </a:rPr>
              <a:t>$354,520 in unpaid vendors (5 months); growing $70,904/mo — liens and lawsuits imminent</a:t>
            </a:r>
            <a:endParaRPr lang="en-US" sz="1100" dirty="0"/>
          </a:p>
        </p:txBody>
      </p:sp>
      <p:sp>
        <p:nvSpPr>
          <p:cNvPr id="18" name="Shape 16"/>
          <p:cNvSpPr/>
          <p:nvPr/>
        </p:nvSpPr>
        <p:spPr>
          <a:xfrm>
            <a:off x="548640" y="3346704"/>
            <a:ext cx="8046720" cy="64008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19" name="Shape 17"/>
          <p:cNvSpPr/>
          <p:nvPr/>
        </p:nvSpPr>
        <p:spPr>
          <a:xfrm>
            <a:off x="548640" y="3346704"/>
            <a:ext cx="64008" cy="640080"/>
          </a:xfrm>
          <a:prstGeom prst="rect">
            <a:avLst/>
          </a:prstGeom>
          <a:solidFill>
            <a:srgbClr val="EF5350"/>
          </a:solidFill>
          <a:ln/>
        </p:spPr>
      </p:sp>
      <p:sp>
        <p:nvSpPr>
          <p:cNvPr id="20" name="Text 18"/>
          <p:cNvSpPr/>
          <p:nvPr/>
        </p:nvSpPr>
        <p:spPr>
          <a:xfrm>
            <a:off x="777240" y="3346704"/>
            <a:ext cx="777240" cy="640080"/>
          </a:xfrm>
          <a:prstGeom prst="rect">
            <a:avLst/>
          </a:prstGeom>
          <a:noFill/>
          <a:ln/>
        </p:spPr>
        <p:txBody>
          <a:bodyPr wrap="square" lIns="0" tIns="0" rIns="0" bIns="0" rtlCol="0" anchor="ctr"/>
          <a:lstStyle/>
          <a:p>
            <a:pPr indent="0" marL="0">
              <a:buNone/>
            </a:pPr>
            <a:r>
              <a:rPr lang="en-US" sz="900" b="1" dirty="0">
                <a:solidFill>
                  <a:srgbClr val="EF5350"/>
                </a:solidFill>
                <a:latin typeface="Calibri" pitchFamily="34" charset="0"/>
                <a:ea typeface="Calibri" pitchFamily="34" charset="-122"/>
                <a:cs typeface="Calibri" pitchFamily="34" charset="-120"/>
              </a:rPr>
              <a:t>HIGH</a:t>
            </a:r>
            <a:endParaRPr lang="en-US" sz="900" dirty="0"/>
          </a:p>
        </p:txBody>
      </p:sp>
      <p:sp>
        <p:nvSpPr>
          <p:cNvPr id="21" name="Text 19"/>
          <p:cNvSpPr/>
          <p:nvPr/>
        </p:nvSpPr>
        <p:spPr>
          <a:xfrm>
            <a:off x="1645920" y="3392424"/>
            <a:ext cx="6400800" cy="320040"/>
          </a:xfrm>
          <a:prstGeom prst="rect">
            <a:avLst/>
          </a:prstGeom>
          <a:noFill/>
          <a:ln/>
        </p:spPr>
        <p:txBody>
          <a:bodyPr wrap="square" lIns="0" tIns="0" rIns="0" bIns="0" rtlCol="0" anchor="ctr"/>
          <a:lstStyle/>
          <a:p>
            <a:pPr indent="0" marL="0">
              <a:buNone/>
            </a:pPr>
            <a:r>
              <a:rPr lang="en-US" sz="1300" b="1" dirty="0">
                <a:solidFill>
                  <a:srgbClr val="1E2761"/>
                </a:solidFill>
                <a:latin typeface="Calibri" pitchFamily="34" charset="0"/>
                <a:ea typeface="Calibri" pitchFamily="34" charset="-122"/>
                <a:cs typeface="Calibri" pitchFamily="34" charset="-120"/>
              </a:rPr>
              <a:t>Reserve Fund Non-Compliance</a:t>
            </a:r>
            <a:endParaRPr lang="en-US" sz="1300" dirty="0"/>
          </a:p>
        </p:txBody>
      </p:sp>
      <p:sp>
        <p:nvSpPr>
          <p:cNvPr id="22" name="Text 20"/>
          <p:cNvSpPr/>
          <p:nvPr/>
        </p:nvSpPr>
        <p:spPr>
          <a:xfrm>
            <a:off x="1645920" y="3666744"/>
            <a:ext cx="6400800" cy="274320"/>
          </a:xfrm>
          <a:prstGeom prst="rect">
            <a:avLst/>
          </a:prstGeom>
          <a:noFill/>
          <a:ln/>
        </p:spPr>
        <p:txBody>
          <a:bodyPr wrap="square" lIns="0" tIns="0" rIns="0" bIns="0" rtlCol="0" anchor="ctr"/>
          <a:lstStyle/>
          <a:p>
            <a:pPr indent="0" marL="0">
              <a:buNone/>
            </a:pPr>
            <a:r>
              <a:rPr lang="en-US" sz="1100" dirty="0">
                <a:solidFill>
                  <a:srgbClr val="888888"/>
                </a:solidFill>
                <a:latin typeface="Calibri" pitchFamily="34" charset="0"/>
                <a:ea typeface="Calibri" pitchFamily="34" charset="-122"/>
                <a:cs typeface="Calibri" pitchFamily="34" charset="-120"/>
              </a:rPr>
              <a:t>$120,805 unfunded (11 months) — Florida statute requires funding; board liability. DBPR case referred to legal.</a:t>
            </a:r>
            <a:endParaRPr lang="en-US" sz="1100" dirty="0"/>
          </a:p>
        </p:txBody>
      </p:sp>
      <p:sp>
        <p:nvSpPr>
          <p:cNvPr id="23" name="Shape 21"/>
          <p:cNvSpPr/>
          <p:nvPr/>
        </p:nvSpPr>
        <p:spPr>
          <a:xfrm>
            <a:off x="548640" y="4096512"/>
            <a:ext cx="8046720" cy="64008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24" name="Shape 22"/>
          <p:cNvSpPr/>
          <p:nvPr/>
        </p:nvSpPr>
        <p:spPr>
          <a:xfrm>
            <a:off x="548640" y="4096512"/>
            <a:ext cx="64008" cy="640080"/>
          </a:xfrm>
          <a:prstGeom prst="rect">
            <a:avLst/>
          </a:prstGeom>
          <a:solidFill>
            <a:srgbClr val="EF5350"/>
          </a:solidFill>
          <a:ln/>
        </p:spPr>
      </p:sp>
      <p:sp>
        <p:nvSpPr>
          <p:cNvPr id="25" name="Text 23"/>
          <p:cNvSpPr/>
          <p:nvPr/>
        </p:nvSpPr>
        <p:spPr>
          <a:xfrm>
            <a:off x="777240" y="4096512"/>
            <a:ext cx="777240" cy="640080"/>
          </a:xfrm>
          <a:prstGeom prst="rect">
            <a:avLst/>
          </a:prstGeom>
          <a:noFill/>
          <a:ln/>
        </p:spPr>
        <p:txBody>
          <a:bodyPr wrap="square" lIns="0" tIns="0" rIns="0" bIns="0" rtlCol="0" anchor="ctr"/>
          <a:lstStyle/>
          <a:p>
            <a:pPr indent="0" marL="0">
              <a:buNone/>
            </a:pPr>
            <a:r>
              <a:rPr lang="en-US" sz="900" b="1" dirty="0">
                <a:solidFill>
                  <a:srgbClr val="EF5350"/>
                </a:solidFill>
                <a:latin typeface="Calibri" pitchFamily="34" charset="0"/>
                <a:ea typeface="Calibri" pitchFamily="34" charset="-122"/>
                <a:cs typeface="Calibri" pitchFamily="34" charset="-120"/>
              </a:rPr>
              <a:t>HIGH</a:t>
            </a:r>
            <a:endParaRPr lang="en-US" sz="900" dirty="0"/>
          </a:p>
        </p:txBody>
      </p:sp>
      <p:sp>
        <p:nvSpPr>
          <p:cNvPr id="26" name="Text 24"/>
          <p:cNvSpPr/>
          <p:nvPr/>
        </p:nvSpPr>
        <p:spPr>
          <a:xfrm>
            <a:off x="1645920" y="4142232"/>
            <a:ext cx="6400800" cy="320040"/>
          </a:xfrm>
          <a:prstGeom prst="rect">
            <a:avLst/>
          </a:prstGeom>
          <a:noFill/>
          <a:ln/>
        </p:spPr>
        <p:txBody>
          <a:bodyPr wrap="square" lIns="0" tIns="0" rIns="0" bIns="0" rtlCol="0" anchor="ctr"/>
          <a:lstStyle/>
          <a:p>
            <a:pPr indent="0" marL="0">
              <a:buNone/>
            </a:pPr>
            <a:r>
              <a:rPr lang="en-US" sz="1300" b="1" dirty="0">
                <a:solidFill>
                  <a:srgbClr val="1E2761"/>
                </a:solidFill>
                <a:latin typeface="Calibri" pitchFamily="34" charset="0"/>
                <a:ea typeface="Calibri" pitchFamily="34" charset="-122"/>
                <a:cs typeface="Calibri" pitchFamily="34" charset="-120"/>
              </a:rPr>
              <a:t>Insurance Lapse Risk</a:t>
            </a:r>
            <a:endParaRPr lang="en-US" sz="1300" dirty="0"/>
          </a:p>
        </p:txBody>
      </p:sp>
      <p:sp>
        <p:nvSpPr>
          <p:cNvPr id="27" name="Text 25"/>
          <p:cNvSpPr/>
          <p:nvPr/>
        </p:nvSpPr>
        <p:spPr>
          <a:xfrm>
            <a:off x="1645920" y="4416552"/>
            <a:ext cx="6400800" cy="274320"/>
          </a:xfrm>
          <a:prstGeom prst="rect">
            <a:avLst/>
          </a:prstGeom>
          <a:noFill/>
          <a:ln/>
        </p:spPr>
        <p:txBody>
          <a:bodyPr wrap="square" lIns="0" tIns="0" rIns="0" bIns="0" rtlCol="0" anchor="ctr"/>
          <a:lstStyle/>
          <a:p>
            <a:pPr indent="0" marL="0">
              <a:buNone/>
            </a:pPr>
            <a:r>
              <a:rPr lang="en-US" sz="1100" dirty="0">
                <a:solidFill>
                  <a:srgbClr val="888888"/>
                </a:solidFill>
                <a:latin typeface="Calibri" pitchFamily="34" charset="0"/>
                <a:ea typeface="Calibri" pitchFamily="34" charset="-122"/>
                <a:cs typeface="Calibri" pitchFamily="34" charset="-120"/>
              </a:rPr>
              <a:t>$430K annual premium; non-payment could leave 196 units uninsured</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CF6F5"/>
        </a:solidFill>
      </p:bgPr>
    </p:bg>
    <p:spTree>
      <p:nvGrpSpPr>
        <p:cNvPr id="1" name=""/>
        <p:cNvGrpSpPr/>
        <p:nvPr/>
      </p:nvGrpSpPr>
      <p:grpSpPr>
        <a:xfrm>
          <a:off x="0" y="0"/>
          <a:ext cx="0" cy="0"/>
          <a:chOff x="0" y="0"/>
          <a:chExt cx="0" cy="0"/>
        </a:xfrm>
      </p:grpSpPr>
      <p:sp>
        <p:nvSpPr>
          <p:cNvPr id="2" name="Text 0"/>
          <p:cNvSpPr/>
          <p:nvPr/>
        </p:nvSpPr>
        <p:spPr>
          <a:xfrm>
            <a:off x="548640" y="274320"/>
            <a:ext cx="8046720" cy="640080"/>
          </a:xfrm>
          <a:prstGeom prst="rect">
            <a:avLst/>
          </a:prstGeom>
          <a:noFill/>
          <a:ln/>
        </p:spPr>
        <p:txBody>
          <a:bodyPr wrap="square" lIns="0" tIns="0" rIns="0" bIns="0" rtlCol="0" anchor="ctr"/>
          <a:lstStyle/>
          <a:p>
            <a:pPr indent="0" marL="0">
              <a:buNone/>
            </a:pPr>
            <a:r>
              <a:rPr lang="en-US" sz="2800" b="1" dirty="0">
                <a:solidFill>
                  <a:srgbClr val="1E2761"/>
                </a:solidFill>
                <a:latin typeface="Georgia" pitchFamily="34" charset="0"/>
                <a:ea typeface="Georgia" pitchFamily="34" charset="-122"/>
                <a:cs typeface="Georgia" pitchFamily="34" charset="-120"/>
              </a:rPr>
              <a:t>Recommended Actions</a:t>
            </a:r>
            <a:endParaRPr lang="en-US" sz="2800" dirty="0"/>
          </a:p>
        </p:txBody>
      </p:sp>
      <p:sp>
        <p:nvSpPr>
          <p:cNvPr id="3" name="Shape 1"/>
          <p:cNvSpPr/>
          <p:nvPr/>
        </p:nvSpPr>
        <p:spPr>
          <a:xfrm>
            <a:off x="548640" y="1097280"/>
            <a:ext cx="2651760" cy="347472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4" name="Shape 2"/>
          <p:cNvSpPr/>
          <p:nvPr/>
        </p:nvSpPr>
        <p:spPr>
          <a:xfrm>
            <a:off x="548640" y="1097280"/>
            <a:ext cx="2651760" cy="457200"/>
          </a:xfrm>
          <a:prstGeom prst="rect">
            <a:avLst/>
          </a:prstGeom>
          <a:solidFill>
            <a:srgbClr val="EF5350"/>
          </a:solidFill>
          <a:ln/>
        </p:spPr>
      </p:sp>
      <p:sp>
        <p:nvSpPr>
          <p:cNvPr id="5" name="Text 3"/>
          <p:cNvSpPr/>
          <p:nvPr/>
        </p:nvSpPr>
        <p:spPr>
          <a:xfrm>
            <a:off x="548640" y="1097280"/>
            <a:ext cx="2651760" cy="45720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IMMEDIATE (0-30 days)</a:t>
            </a:r>
            <a:endParaRPr lang="en-US" sz="1100" dirty="0"/>
          </a:p>
        </p:txBody>
      </p:sp>
      <p:sp>
        <p:nvSpPr>
          <p:cNvPr id="6" name="Text 4"/>
          <p:cNvSpPr/>
          <p:nvPr/>
        </p:nvSpPr>
        <p:spPr>
          <a:xfrm>
            <a:off x="685800" y="1691640"/>
            <a:ext cx="2377440" cy="2560320"/>
          </a:xfrm>
          <a:prstGeom prst="rect">
            <a:avLst/>
          </a:prstGeom>
          <a:noFill/>
          <a:ln/>
        </p:spPr>
        <p:txBody>
          <a:bodyPr wrap="square" lIns="0" tIns="0" rIns="0" bIns="0" rtlCol="0" anchor="t"/>
          <a:lstStyle/>
          <a:p>
            <a:pPr marL="342900" indent="-342900">
              <a:spcAft>
                <a:spcPts val="800"/>
              </a:spcAft>
              <a:buSzPct val="100000"/>
              <a:buChar char="•"/>
            </a:pPr>
            <a:r>
              <a:rPr lang="en-US" sz="1200" dirty="0">
                <a:solidFill>
                  <a:srgbClr val="333333"/>
                </a:solidFill>
                <a:latin typeface="Calibri" pitchFamily="34" charset="0"/>
                <a:ea typeface="Calibri" pitchFamily="34" charset="-122"/>
                <a:cs typeface="Calibri" pitchFamily="34" charset="-120"/>
              </a:rPr>
              <a:t>Forensic audit of bank statements (Sep-Mar) — trace $273K+</a:t>
            </a:r>
            <a:endParaRPr lang="en-US" sz="1200" dirty="0"/>
          </a:p>
          <a:p>
            <a:pPr marL="342900" indent="-342900">
              <a:spcAft>
                <a:spcPts val="800"/>
              </a:spcAft>
              <a:buSzPct val="100000"/>
              <a:buChar char="•"/>
            </a:pPr>
            <a:r>
              <a:rPr lang="en-US" sz="1200" dirty="0">
                <a:solidFill>
                  <a:srgbClr val="333333"/>
                </a:solidFill>
                <a:latin typeface="Calibri" pitchFamily="34" charset="0"/>
                <a:ea typeface="Calibri" pitchFamily="34" charset="-122"/>
                <a:cs typeface="Calibri" pitchFamily="34" charset="-120"/>
              </a:rPr>
              <a:t>Prepare special assessment to clear backlog + deficit</a:t>
            </a:r>
            <a:endParaRPr lang="en-US" sz="1200" dirty="0"/>
          </a:p>
          <a:p>
            <a:pPr marL="342900" indent="-342900">
              <a:spcAft>
                <a:spcPts val="800"/>
              </a:spcAft>
              <a:buSzPct val="100000"/>
              <a:buChar char="•"/>
            </a:pPr>
            <a:r>
              <a:rPr lang="en-US" sz="1200" dirty="0">
                <a:solidFill>
                  <a:srgbClr val="333333"/>
                </a:solidFill>
                <a:latin typeface="Calibri" pitchFamily="34" charset="0"/>
                <a:ea typeface="Calibri" pitchFamily="34" charset="-122"/>
                <a:cs typeface="Calibri" pitchFamily="34" charset="-120"/>
              </a:rPr>
              <a:t>Negotiate vendor payment plans to prevent liens</a:t>
            </a:r>
            <a:endParaRPr lang="en-US" sz="1200" dirty="0"/>
          </a:p>
        </p:txBody>
      </p:sp>
      <p:sp>
        <p:nvSpPr>
          <p:cNvPr id="7" name="Shape 5"/>
          <p:cNvSpPr/>
          <p:nvPr/>
        </p:nvSpPr>
        <p:spPr>
          <a:xfrm>
            <a:off x="3383280" y="1097280"/>
            <a:ext cx="2651760" cy="347472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8" name="Shape 6"/>
          <p:cNvSpPr/>
          <p:nvPr/>
        </p:nvSpPr>
        <p:spPr>
          <a:xfrm>
            <a:off x="3383280" y="1097280"/>
            <a:ext cx="2651760" cy="457200"/>
          </a:xfrm>
          <a:prstGeom prst="rect">
            <a:avLst/>
          </a:prstGeom>
          <a:solidFill>
            <a:srgbClr val="FF9800"/>
          </a:solidFill>
          <a:ln/>
        </p:spPr>
      </p:sp>
      <p:sp>
        <p:nvSpPr>
          <p:cNvPr id="9" name="Text 7"/>
          <p:cNvSpPr/>
          <p:nvPr/>
        </p:nvSpPr>
        <p:spPr>
          <a:xfrm>
            <a:off x="3383280" y="1097280"/>
            <a:ext cx="2651760" cy="45720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BUDGET FIX (1-3 months)</a:t>
            </a:r>
            <a:endParaRPr lang="en-US" sz="1100" dirty="0"/>
          </a:p>
        </p:txBody>
      </p:sp>
      <p:sp>
        <p:nvSpPr>
          <p:cNvPr id="10" name="Text 8"/>
          <p:cNvSpPr/>
          <p:nvPr/>
        </p:nvSpPr>
        <p:spPr>
          <a:xfrm>
            <a:off x="3520440" y="1691640"/>
            <a:ext cx="2377440" cy="2560320"/>
          </a:xfrm>
          <a:prstGeom prst="rect">
            <a:avLst/>
          </a:prstGeom>
          <a:noFill/>
          <a:ln/>
        </p:spPr>
        <p:txBody>
          <a:bodyPr wrap="square" lIns="0" tIns="0" rIns="0" bIns="0" rtlCol="0" anchor="t"/>
          <a:lstStyle/>
          <a:p>
            <a:pPr marL="342900" indent="-342900">
              <a:spcAft>
                <a:spcPts val="800"/>
              </a:spcAft>
              <a:buSzPct val="100000"/>
              <a:buChar char="•"/>
            </a:pPr>
            <a:r>
              <a:rPr lang="en-US" sz="1200" dirty="0">
                <a:solidFill>
                  <a:srgbClr val="333333"/>
                </a:solidFill>
                <a:latin typeface="Calibri" pitchFamily="34" charset="0"/>
                <a:ea typeface="Calibri" pitchFamily="34" charset="-122"/>
                <a:cs typeface="Calibri" pitchFamily="34" charset="-120"/>
              </a:rPr>
              <a:t>Shop insurance aggressively — $487K proj. vs $430K budget</a:t>
            </a:r>
            <a:endParaRPr lang="en-US" sz="1200" dirty="0"/>
          </a:p>
          <a:p>
            <a:pPr marL="342900" indent="-342900">
              <a:spcAft>
                <a:spcPts val="800"/>
              </a:spcAft>
              <a:buSzPct val="100000"/>
              <a:buChar char="•"/>
            </a:pPr>
            <a:r>
              <a:rPr lang="en-US" sz="1200" dirty="0">
                <a:solidFill>
                  <a:srgbClr val="333333"/>
                </a:solidFill>
                <a:latin typeface="Calibri" pitchFamily="34" charset="0"/>
                <a:ea typeface="Calibri" pitchFamily="34" charset="-122"/>
                <a:cs typeface="Calibri" pitchFamily="34" charset="-120"/>
              </a:rPr>
              <a:t>Re-evaluate labor ($25K/mo — what is sustainable?)</a:t>
            </a:r>
            <a:endParaRPr lang="en-US" sz="1200" dirty="0"/>
          </a:p>
          <a:p>
            <a:pPr marL="342900" indent="-342900">
              <a:spcAft>
                <a:spcPts val="800"/>
              </a:spcAft>
              <a:buSzPct val="100000"/>
              <a:buChar char="•"/>
            </a:pPr>
            <a:r>
              <a:rPr lang="en-US" sz="1200" dirty="0">
                <a:solidFill>
                  <a:srgbClr val="333333"/>
                </a:solidFill>
                <a:latin typeface="Calibri" pitchFamily="34" charset="0"/>
                <a:ea typeface="Calibri" pitchFamily="34" charset="-122"/>
                <a:cs typeface="Calibri" pitchFamily="34" charset="-120"/>
              </a:rPr>
              <a:t>Resume reserve fund contributions ($9,293/mo)</a:t>
            </a:r>
            <a:endParaRPr lang="en-US" sz="1200" dirty="0"/>
          </a:p>
          <a:p>
            <a:pPr marL="342900" indent="-342900">
              <a:spcAft>
                <a:spcPts val="800"/>
              </a:spcAft>
              <a:buSzPct val="100000"/>
              <a:buChar char="•"/>
            </a:pPr>
            <a:r>
              <a:rPr lang="en-US" sz="1200" dirty="0">
                <a:solidFill>
                  <a:srgbClr val="333333"/>
                </a:solidFill>
                <a:latin typeface="Calibri" pitchFamily="34" charset="0"/>
                <a:ea typeface="Calibri" pitchFamily="34" charset="-122"/>
                <a:cs typeface="Calibri" pitchFamily="34" charset="-120"/>
              </a:rPr>
              <a:t>Budget cable income &amp; Bluestream rebate realism</a:t>
            </a:r>
            <a:endParaRPr lang="en-US" sz="1200" dirty="0"/>
          </a:p>
        </p:txBody>
      </p:sp>
      <p:sp>
        <p:nvSpPr>
          <p:cNvPr id="11" name="Shape 9"/>
          <p:cNvSpPr/>
          <p:nvPr/>
        </p:nvSpPr>
        <p:spPr>
          <a:xfrm>
            <a:off x="6217920" y="1097280"/>
            <a:ext cx="2651760" cy="347472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12" name="Shape 10"/>
          <p:cNvSpPr/>
          <p:nvPr/>
        </p:nvSpPr>
        <p:spPr>
          <a:xfrm>
            <a:off x="6217920" y="1097280"/>
            <a:ext cx="2651760" cy="457200"/>
          </a:xfrm>
          <a:prstGeom prst="rect">
            <a:avLst/>
          </a:prstGeom>
          <a:solidFill>
            <a:srgbClr val="4CAF50"/>
          </a:solidFill>
          <a:ln/>
        </p:spPr>
      </p:sp>
      <p:sp>
        <p:nvSpPr>
          <p:cNvPr id="13" name="Text 11"/>
          <p:cNvSpPr/>
          <p:nvPr/>
        </p:nvSpPr>
        <p:spPr>
          <a:xfrm>
            <a:off x="6217920" y="1097280"/>
            <a:ext cx="2651760" cy="45720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STRUCTURAL (3-12 months)</a:t>
            </a:r>
            <a:endParaRPr lang="en-US" sz="1100" dirty="0"/>
          </a:p>
        </p:txBody>
      </p:sp>
      <p:sp>
        <p:nvSpPr>
          <p:cNvPr id="14" name="Text 12"/>
          <p:cNvSpPr/>
          <p:nvPr/>
        </p:nvSpPr>
        <p:spPr>
          <a:xfrm>
            <a:off x="6355080" y="1691640"/>
            <a:ext cx="2377440" cy="2560320"/>
          </a:xfrm>
          <a:prstGeom prst="rect">
            <a:avLst/>
          </a:prstGeom>
          <a:noFill/>
          <a:ln/>
        </p:spPr>
        <p:txBody>
          <a:bodyPr wrap="square" lIns="0" tIns="0" rIns="0" bIns="0" rtlCol="0" anchor="t"/>
          <a:lstStyle/>
          <a:p>
            <a:pPr marL="342900" indent="-342900">
              <a:spcAft>
                <a:spcPts val="800"/>
              </a:spcAft>
              <a:buSzPct val="100000"/>
              <a:buChar char="•"/>
            </a:pPr>
            <a:r>
              <a:rPr lang="en-US" sz="1200" dirty="0">
                <a:solidFill>
                  <a:srgbClr val="333333"/>
                </a:solidFill>
                <a:latin typeface="Calibri" pitchFamily="34" charset="0"/>
                <a:ea typeface="Calibri" pitchFamily="34" charset="-122"/>
                <a:cs typeface="Calibri" pitchFamily="34" charset="-120"/>
              </a:rPr>
              <a:t>Restore maintenance spending — deferred costs MORE</a:t>
            </a:r>
            <a:endParaRPr lang="en-US" sz="1200" dirty="0"/>
          </a:p>
          <a:p>
            <a:pPr marL="342900" indent="-342900">
              <a:spcAft>
                <a:spcPts val="800"/>
              </a:spcAft>
              <a:buSzPct val="100000"/>
              <a:buChar char="•"/>
            </a:pPr>
            <a:r>
              <a:rPr lang="en-US" sz="1200" dirty="0">
                <a:solidFill>
                  <a:srgbClr val="333333"/>
                </a:solidFill>
                <a:latin typeface="Calibri" pitchFamily="34" charset="0"/>
                <a:ea typeface="Calibri" pitchFamily="34" charset="-122"/>
                <a:cs typeface="Calibri" pitchFamily="34" charset="-120"/>
              </a:rPr>
              <a:t>2026 budget must enforce the expense discipline that worked in prior years</a:t>
            </a:r>
            <a:endParaRPr lang="en-US" sz="1200" dirty="0"/>
          </a:p>
          <a:p>
            <a:pPr marL="342900" indent="-342900">
              <a:spcAft>
                <a:spcPts val="800"/>
              </a:spcAft>
              <a:buSzPct val="100000"/>
              <a:buChar char="•"/>
            </a:pPr>
            <a:r>
              <a:rPr lang="en-US" sz="1200" dirty="0">
                <a:solidFill>
                  <a:srgbClr val="333333"/>
                </a:solidFill>
                <a:latin typeface="Calibri" pitchFamily="34" charset="0"/>
                <a:ea typeface="Calibri" pitchFamily="34" charset="-122"/>
                <a:cs typeface="Calibri" pitchFamily="34" charset="-120"/>
              </a:rPr>
              <a:t>Build 3-month operating reserve</a:t>
            </a:r>
            <a:endParaRPr 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CF6F5"/>
        </a:solidFill>
      </p:bgPr>
    </p:bg>
    <p:spTree>
      <p:nvGrpSpPr>
        <p:cNvPr id="1" name=""/>
        <p:cNvGrpSpPr/>
        <p:nvPr/>
      </p:nvGrpSpPr>
      <p:grpSpPr>
        <a:xfrm>
          <a:off x="0" y="0"/>
          <a:ext cx="0" cy="0"/>
          <a:chOff x="0" y="0"/>
          <a:chExt cx="0" cy="0"/>
        </a:xfrm>
      </p:grpSpPr>
      <p:sp>
        <p:nvSpPr>
          <p:cNvPr id="2" name="Text 0"/>
          <p:cNvSpPr/>
          <p:nvPr/>
        </p:nvSpPr>
        <p:spPr>
          <a:xfrm>
            <a:off x="548640" y="274320"/>
            <a:ext cx="8046720" cy="640080"/>
          </a:xfrm>
          <a:prstGeom prst="rect">
            <a:avLst/>
          </a:prstGeom>
          <a:noFill/>
          <a:ln/>
        </p:spPr>
        <p:txBody>
          <a:bodyPr wrap="square" lIns="0" tIns="0" rIns="0" bIns="0" rtlCol="0" anchor="ctr"/>
          <a:lstStyle/>
          <a:p>
            <a:pPr indent="0" marL="0">
              <a:buNone/>
            </a:pPr>
            <a:r>
              <a:rPr lang="en-US" sz="2800" b="1" dirty="0">
                <a:solidFill>
                  <a:srgbClr val="990011"/>
                </a:solidFill>
                <a:latin typeface="Georgia" pitchFamily="34" charset="0"/>
                <a:ea typeface="Georgia" pitchFamily="34" charset="-122"/>
                <a:cs typeface="Georgia" pitchFamily="34" charset="-120"/>
              </a:rPr>
              <a:t>Special Assessment: 3 Scenarios</a:t>
            </a:r>
            <a:endParaRPr lang="en-US" sz="2800" dirty="0"/>
          </a:p>
        </p:txBody>
      </p:sp>
      <p:sp>
        <p:nvSpPr>
          <p:cNvPr id="3" name="Shape 1"/>
          <p:cNvSpPr/>
          <p:nvPr/>
        </p:nvSpPr>
        <p:spPr>
          <a:xfrm>
            <a:off x="548640" y="1005840"/>
            <a:ext cx="3840480" cy="292608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4" name="Shape 2"/>
          <p:cNvSpPr/>
          <p:nvPr/>
        </p:nvSpPr>
        <p:spPr>
          <a:xfrm>
            <a:off x="548640" y="1005840"/>
            <a:ext cx="64008" cy="2926080"/>
          </a:xfrm>
          <a:prstGeom prst="rect">
            <a:avLst/>
          </a:prstGeom>
          <a:solidFill>
            <a:srgbClr val="990011"/>
          </a:solidFill>
          <a:ln/>
        </p:spPr>
      </p:sp>
      <p:sp>
        <p:nvSpPr>
          <p:cNvPr id="5" name="Text 3"/>
          <p:cNvSpPr/>
          <p:nvPr/>
        </p:nvSpPr>
        <p:spPr>
          <a:xfrm>
            <a:off x="822960" y="1097280"/>
            <a:ext cx="3291840" cy="320040"/>
          </a:xfrm>
          <a:prstGeom prst="rect">
            <a:avLst/>
          </a:prstGeom>
          <a:noFill/>
          <a:ln/>
        </p:spPr>
        <p:txBody>
          <a:bodyPr wrap="square" lIns="0" tIns="0" rIns="0" bIns="0" rtlCol="0" anchor="ctr"/>
          <a:lstStyle/>
          <a:p>
            <a:pPr indent="0" marL="0">
              <a:buNone/>
            </a:pPr>
            <a:r>
              <a:rPr lang="en-US" sz="1400" b="1" dirty="0">
                <a:solidFill>
                  <a:srgbClr val="1E2761"/>
                </a:solidFill>
                <a:latin typeface="Calibri" pitchFamily="34" charset="0"/>
                <a:ea typeface="Calibri" pitchFamily="34" charset="-122"/>
                <a:cs typeface="Calibri" pitchFamily="34" charset="-120"/>
              </a:rPr>
              <a:t>What the Assessment Addresses</a:t>
            </a:r>
            <a:endParaRPr lang="en-US" sz="1400" dirty="0"/>
          </a:p>
        </p:txBody>
      </p:sp>
      <p:sp>
        <p:nvSpPr>
          <p:cNvPr id="6" name="Text 4"/>
          <p:cNvSpPr/>
          <p:nvPr/>
        </p:nvSpPr>
        <p:spPr>
          <a:xfrm>
            <a:off x="822960" y="1508760"/>
            <a:ext cx="2011680" cy="292608"/>
          </a:xfrm>
          <a:prstGeom prst="rect">
            <a:avLst/>
          </a:prstGeom>
          <a:noFill/>
          <a:ln/>
        </p:spPr>
        <p:txBody>
          <a:bodyPr wrap="square" lIns="0" tIns="0" rIns="0" bIns="0" rtlCol="0" anchor="ctr"/>
          <a:lstStyle/>
          <a:p>
            <a:pPr indent="0" marL="0">
              <a:buNone/>
            </a:pPr>
            <a:r>
              <a:rPr lang="en-US" sz="1000" dirty="0">
                <a:solidFill>
                  <a:srgbClr val="333333"/>
                </a:solidFill>
                <a:latin typeface="Calibri" pitchFamily="34" charset="0"/>
                <a:ea typeface="Calibri" pitchFamily="34" charset="-122"/>
                <a:cs typeface="Calibri" pitchFamily="34" charset="-120"/>
              </a:rPr>
              <a:t>Unpaid Vendors (Nov-Mar)</a:t>
            </a:r>
            <a:endParaRPr lang="en-US" sz="1000" dirty="0"/>
          </a:p>
        </p:txBody>
      </p:sp>
      <p:sp>
        <p:nvSpPr>
          <p:cNvPr id="7" name="Text 5"/>
          <p:cNvSpPr/>
          <p:nvPr/>
        </p:nvSpPr>
        <p:spPr>
          <a:xfrm>
            <a:off x="2834640" y="1508760"/>
            <a:ext cx="1280160" cy="292608"/>
          </a:xfrm>
          <a:prstGeom prst="rect">
            <a:avLst/>
          </a:prstGeom>
          <a:noFill/>
          <a:ln/>
        </p:spPr>
        <p:txBody>
          <a:bodyPr wrap="square" lIns="0" tIns="0" rIns="0" bIns="0" rtlCol="0" anchor="ctr"/>
          <a:lstStyle/>
          <a:p>
            <a:pPr algn="r" indent="0" marL="0">
              <a:buNone/>
            </a:pPr>
            <a:r>
              <a:rPr lang="en-US" sz="1100" dirty="0">
                <a:solidFill>
                  <a:srgbClr val="1E2761"/>
                </a:solidFill>
                <a:latin typeface="Calibri" pitchFamily="34" charset="0"/>
                <a:ea typeface="Calibri" pitchFamily="34" charset="-122"/>
                <a:cs typeface="Calibri" pitchFamily="34" charset="-120"/>
              </a:rPr>
              <a:t>$354,520</a:t>
            </a:r>
            <a:endParaRPr lang="en-US" sz="1100" dirty="0"/>
          </a:p>
        </p:txBody>
      </p:sp>
      <p:sp>
        <p:nvSpPr>
          <p:cNvPr id="8" name="Text 6"/>
          <p:cNvSpPr/>
          <p:nvPr/>
        </p:nvSpPr>
        <p:spPr>
          <a:xfrm>
            <a:off x="822960" y="1737360"/>
            <a:ext cx="3291840" cy="182880"/>
          </a:xfrm>
          <a:prstGeom prst="rect">
            <a:avLst/>
          </a:prstGeom>
          <a:noFill/>
          <a:ln/>
        </p:spPr>
        <p:txBody>
          <a:bodyPr wrap="square" lIns="0" tIns="0" rIns="0" bIns="0" rtlCol="0" anchor="ctr"/>
          <a:lstStyle/>
          <a:p>
            <a:pPr indent="0" marL="0">
              <a:buNone/>
            </a:pPr>
            <a:r>
              <a:rPr lang="en-US" sz="800" i="1" dirty="0">
                <a:solidFill>
                  <a:srgbClr val="888888"/>
                </a:solidFill>
                <a:latin typeface="Calibri" pitchFamily="34" charset="0"/>
                <a:ea typeface="Calibri" pitchFamily="34" charset="-122"/>
                <a:cs typeface="Calibri" pitchFamily="34" charset="-120"/>
              </a:rPr>
              <a:t>5 months deferred vendor payments</a:t>
            </a:r>
            <a:endParaRPr lang="en-US" sz="800" dirty="0"/>
          </a:p>
        </p:txBody>
      </p:sp>
      <p:sp>
        <p:nvSpPr>
          <p:cNvPr id="9" name="Text 7"/>
          <p:cNvSpPr/>
          <p:nvPr/>
        </p:nvSpPr>
        <p:spPr>
          <a:xfrm>
            <a:off x="822960" y="1947672"/>
            <a:ext cx="2011680" cy="292608"/>
          </a:xfrm>
          <a:prstGeom prst="rect">
            <a:avLst/>
          </a:prstGeom>
          <a:noFill/>
          <a:ln/>
        </p:spPr>
        <p:txBody>
          <a:bodyPr wrap="square" lIns="0" tIns="0" rIns="0" bIns="0" rtlCol="0" anchor="ctr"/>
          <a:lstStyle/>
          <a:p>
            <a:pPr indent="0" marL="0">
              <a:buNone/>
            </a:pPr>
            <a:r>
              <a:rPr lang="en-US" sz="1000" dirty="0">
                <a:solidFill>
                  <a:srgbClr val="333333"/>
                </a:solidFill>
                <a:latin typeface="Calibri" pitchFamily="34" charset="0"/>
                <a:ea typeface="Calibri" pitchFamily="34" charset="-122"/>
                <a:cs typeface="Calibri" pitchFamily="34" charset="-120"/>
              </a:rPr>
              <a:t>Unfunded Reserves (May-Mar)</a:t>
            </a:r>
            <a:endParaRPr lang="en-US" sz="1000" dirty="0"/>
          </a:p>
        </p:txBody>
      </p:sp>
      <p:sp>
        <p:nvSpPr>
          <p:cNvPr id="10" name="Text 8"/>
          <p:cNvSpPr/>
          <p:nvPr/>
        </p:nvSpPr>
        <p:spPr>
          <a:xfrm>
            <a:off x="2834640" y="1947672"/>
            <a:ext cx="1280160" cy="292608"/>
          </a:xfrm>
          <a:prstGeom prst="rect">
            <a:avLst/>
          </a:prstGeom>
          <a:noFill/>
          <a:ln/>
        </p:spPr>
        <p:txBody>
          <a:bodyPr wrap="square" lIns="0" tIns="0" rIns="0" bIns="0" rtlCol="0" anchor="ctr"/>
          <a:lstStyle/>
          <a:p>
            <a:pPr algn="r" indent="0" marL="0">
              <a:buNone/>
            </a:pPr>
            <a:r>
              <a:rPr lang="en-US" sz="1100" dirty="0">
                <a:solidFill>
                  <a:srgbClr val="1E2761"/>
                </a:solidFill>
                <a:latin typeface="Calibri" pitchFamily="34" charset="0"/>
                <a:ea typeface="Calibri" pitchFamily="34" charset="-122"/>
                <a:cs typeface="Calibri" pitchFamily="34" charset="-120"/>
              </a:rPr>
              <a:t>$120,805</a:t>
            </a:r>
            <a:endParaRPr lang="en-US" sz="1100" dirty="0"/>
          </a:p>
        </p:txBody>
      </p:sp>
      <p:sp>
        <p:nvSpPr>
          <p:cNvPr id="11" name="Text 9"/>
          <p:cNvSpPr/>
          <p:nvPr/>
        </p:nvSpPr>
        <p:spPr>
          <a:xfrm>
            <a:off x="822960" y="2176272"/>
            <a:ext cx="3291840" cy="182880"/>
          </a:xfrm>
          <a:prstGeom prst="rect">
            <a:avLst/>
          </a:prstGeom>
          <a:noFill/>
          <a:ln/>
        </p:spPr>
        <p:txBody>
          <a:bodyPr wrap="square" lIns="0" tIns="0" rIns="0" bIns="0" rtlCol="0" anchor="ctr"/>
          <a:lstStyle/>
          <a:p>
            <a:pPr indent="0" marL="0">
              <a:buNone/>
            </a:pPr>
            <a:r>
              <a:rPr lang="en-US" sz="800" i="1" dirty="0">
                <a:solidFill>
                  <a:srgbClr val="888888"/>
                </a:solidFill>
                <a:latin typeface="Calibri" pitchFamily="34" charset="0"/>
                <a:ea typeface="Calibri" pitchFamily="34" charset="-122"/>
                <a:cs typeface="Calibri" pitchFamily="34" charset="-120"/>
              </a:rPr>
              <a:t>11 months unfunded — legal obligation</a:t>
            </a:r>
            <a:endParaRPr lang="en-US" sz="800" dirty="0"/>
          </a:p>
        </p:txBody>
      </p:sp>
      <p:sp>
        <p:nvSpPr>
          <p:cNvPr id="12" name="Shape 10"/>
          <p:cNvSpPr/>
          <p:nvPr/>
        </p:nvSpPr>
        <p:spPr>
          <a:xfrm>
            <a:off x="822960" y="2386584"/>
            <a:ext cx="3291840" cy="0"/>
          </a:xfrm>
          <a:prstGeom prst="line">
            <a:avLst/>
          </a:prstGeom>
          <a:noFill/>
          <a:ln w="6350">
            <a:solidFill>
              <a:srgbClr val="E8E8E8"/>
            </a:solidFill>
            <a:prstDash val="solid"/>
          </a:ln>
        </p:spPr>
      </p:sp>
      <p:sp>
        <p:nvSpPr>
          <p:cNvPr id="13" name="Text 11"/>
          <p:cNvSpPr/>
          <p:nvPr/>
        </p:nvSpPr>
        <p:spPr>
          <a:xfrm>
            <a:off x="822960" y="2423160"/>
            <a:ext cx="2011680" cy="292608"/>
          </a:xfrm>
          <a:prstGeom prst="rect">
            <a:avLst/>
          </a:prstGeom>
          <a:noFill/>
          <a:ln/>
        </p:spPr>
        <p:txBody>
          <a:bodyPr wrap="square" lIns="0" tIns="0" rIns="0" bIns="0" rtlCol="0" anchor="ctr"/>
          <a:lstStyle/>
          <a:p>
            <a:pPr indent="0" marL="0">
              <a:buNone/>
            </a:pPr>
            <a:r>
              <a:rPr lang="en-US" sz="1100" b="1" dirty="0">
                <a:solidFill>
                  <a:srgbClr val="333333"/>
                </a:solidFill>
                <a:latin typeface="Calibri" pitchFamily="34" charset="0"/>
                <a:ea typeface="Calibri" pitchFamily="34" charset="-122"/>
                <a:cs typeface="Calibri" pitchFamily="34" charset="-120"/>
              </a:rPr>
              <a:t>Total Obligations (Mar 2026)</a:t>
            </a:r>
            <a:endParaRPr lang="en-US" sz="1100" dirty="0"/>
          </a:p>
        </p:txBody>
      </p:sp>
      <p:sp>
        <p:nvSpPr>
          <p:cNvPr id="14" name="Text 12"/>
          <p:cNvSpPr/>
          <p:nvPr/>
        </p:nvSpPr>
        <p:spPr>
          <a:xfrm>
            <a:off x="2834640" y="2423160"/>
            <a:ext cx="1280160" cy="292608"/>
          </a:xfrm>
          <a:prstGeom prst="rect">
            <a:avLst/>
          </a:prstGeom>
          <a:noFill/>
          <a:ln/>
        </p:spPr>
        <p:txBody>
          <a:bodyPr wrap="square" lIns="0" tIns="0" rIns="0" bIns="0" rtlCol="0" anchor="ctr"/>
          <a:lstStyle/>
          <a:p>
            <a:pPr algn="r" indent="0" marL="0">
              <a:buNone/>
            </a:pPr>
            <a:r>
              <a:rPr lang="en-US" sz="1200" b="1" dirty="0">
                <a:solidFill>
                  <a:srgbClr val="990011"/>
                </a:solidFill>
                <a:latin typeface="Calibri" pitchFamily="34" charset="0"/>
                <a:ea typeface="Calibri" pitchFamily="34" charset="-122"/>
                <a:cs typeface="Calibri" pitchFamily="34" charset="-120"/>
              </a:rPr>
              <a:t>$475,325</a:t>
            </a:r>
            <a:endParaRPr lang="en-US" sz="1200" dirty="0"/>
          </a:p>
        </p:txBody>
      </p:sp>
      <p:sp>
        <p:nvSpPr>
          <p:cNvPr id="15" name="Text 13"/>
          <p:cNvSpPr/>
          <p:nvPr/>
        </p:nvSpPr>
        <p:spPr>
          <a:xfrm>
            <a:off x="822960" y="2862072"/>
            <a:ext cx="2011680" cy="292608"/>
          </a:xfrm>
          <a:prstGeom prst="rect">
            <a:avLst/>
          </a:prstGeom>
          <a:noFill/>
          <a:ln/>
        </p:spPr>
        <p:txBody>
          <a:bodyPr wrap="square" lIns="0" tIns="0" rIns="0" bIns="0" rtlCol="0" anchor="ctr"/>
          <a:lstStyle/>
          <a:p>
            <a:pPr indent="0" marL="0">
              <a:buNone/>
            </a:pPr>
            <a:r>
              <a:rPr lang="en-US" sz="1000" dirty="0">
                <a:solidFill>
                  <a:srgbClr val="333333"/>
                </a:solidFill>
                <a:latin typeface="Calibri" pitchFamily="34" charset="0"/>
                <a:ea typeface="Calibri" pitchFamily="34" charset="-122"/>
                <a:cs typeface="Calibri" pitchFamily="34" charset="-120"/>
              </a:rPr>
              <a:t>Less: Est. Cash (conservative)</a:t>
            </a:r>
            <a:endParaRPr lang="en-US" sz="1000" dirty="0"/>
          </a:p>
        </p:txBody>
      </p:sp>
      <p:sp>
        <p:nvSpPr>
          <p:cNvPr id="16" name="Text 14"/>
          <p:cNvSpPr/>
          <p:nvPr/>
        </p:nvSpPr>
        <p:spPr>
          <a:xfrm>
            <a:off x="2834640" y="2862072"/>
            <a:ext cx="1280160" cy="292608"/>
          </a:xfrm>
          <a:prstGeom prst="rect">
            <a:avLst/>
          </a:prstGeom>
          <a:noFill/>
          <a:ln/>
        </p:spPr>
        <p:txBody>
          <a:bodyPr wrap="square" lIns="0" tIns="0" rIns="0" bIns="0" rtlCol="0" anchor="ctr"/>
          <a:lstStyle/>
          <a:p>
            <a:pPr algn="r" indent="0" marL="0">
              <a:buNone/>
            </a:pPr>
            <a:r>
              <a:rPr lang="en-US" sz="1100" dirty="0">
                <a:solidFill>
                  <a:srgbClr val="1E2761"/>
                </a:solidFill>
                <a:latin typeface="Calibri" pitchFamily="34" charset="0"/>
                <a:ea typeface="Calibri" pitchFamily="34" charset="-122"/>
                <a:cs typeface="Calibri" pitchFamily="34" charset="-120"/>
              </a:rPr>
              <a:t>($168,969)</a:t>
            </a:r>
            <a:endParaRPr lang="en-US" sz="1100" dirty="0"/>
          </a:p>
        </p:txBody>
      </p:sp>
      <p:sp>
        <p:nvSpPr>
          <p:cNvPr id="17" name="Text 15"/>
          <p:cNvSpPr/>
          <p:nvPr/>
        </p:nvSpPr>
        <p:spPr>
          <a:xfrm>
            <a:off x="822960" y="3054096"/>
            <a:ext cx="3291840" cy="182880"/>
          </a:xfrm>
          <a:prstGeom prst="rect">
            <a:avLst/>
          </a:prstGeom>
          <a:noFill/>
          <a:ln/>
        </p:spPr>
        <p:txBody>
          <a:bodyPr wrap="square" lIns="0" tIns="0" rIns="0" bIns="0" rtlCol="0" anchor="ctr"/>
          <a:lstStyle/>
          <a:p>
            <a:pPr indent="0" marL="0">
              <a:buNone/>
            </a:pPr>
            <a:r>
              <a:rPr lang="en-US" sz="800" i="1" dirty="0">
                <a:solidFill>
                  <a:srgbClr val="888888"/>
                </a:solidFill>
                <a:latin typeface="Calibri" pitchFamily="34" charset="0"/>
                <a:ea typeface="Calibri" pitchFamily="34" charset="-122"/>
                <a:cs typeface="Calibri" pitchFamily="34" charset="-120"/>
              </a:rPr>
              <a:t>Accounts for undocumented expense trend</a:t>
            </a:r>
            <a:endParaRPr lang="en-US" sz="800" dirty="0"/>
          </a:p>
        </p:txBody>
      </p:sp>
      <p:sp>
        <p:nvSpPr>
          <p:cNvPr id="18" name="Shape 16"/>
          <p:cNvSpPr/>
          <p:nvPr/>
        </p:nvSpPr>
        <p:spPr>
          <a:xfrm>
            <a:off x="822960" y="3264408"/>
            <a:ext cx="3291840" cy="0"/>
          </a:xfrm>
          <a:prstGeom prst="line">
            <a:avLst/>
          </a:prstGeom>
          <a:noFill/>
          <a:ln w="6350">
            <a:solidFill>
              <a:srgbClr val="E8E8E8"/>
            </a:solidFill>
            <a:prstDash val="solid"/>
          </a:ln>
        </p:spPr>
      </p:sp>
      <p:sp>
        <p:nvSpPr>
          <p:cNvPr id="19" name="Text 17"/>
          <p:cNvSpPr/>
          <p:nvPr/>
        </p:nvSpPr>
        <p:spPr>
          <a:xfrm>
            <a:off x="822960" y="3300984"/>
            <a:ext cx="2011680" cy="292608"/>
          </a:xfrm>
          <a:prstGeom prst="rect">
            <a:avLst/>
          </a:prstGeom>
          <a:noFill/>
          <a:ln/>
        </p:spPr>
        <p:txBody>
          <a:bodyPr wrap="square" lIns="0" tIns="0" rIns="0" bIns="0" rtlCol="0" anchor="ctr"/>
          <a:lstStyle/>
          <a:p>
            <a:pPr indent="0" marL="0">
              <a:buNone/>
            </a:pPr>
            <a:r>
              <a:rPr lang="en-US" sz="1100" b="1" dirty="0">
                <a:solidFill>
                  <a:srgbClr val="333333"/>
                </a:solidFill>
                <a:latin typeface="Calibri" pitchFamily="34" charset="0"/>
                <a:ea typeface="Calibri" pitchFamily="34" charset="-122"/>
                <a:cs typeface="Calibri" pitchFamily="34" charset="-120"/>
              </a:rPr>
              <a:t>NET GAP</a:t>
            </a:r>
            <a:endParaRPr lang="en-US" sz="1100" dirty="0"/>
          </a:p>
        </p:txBody>
      </p:sp>
      <p:sp>
        <p:nvSpPr>
          <p:cNvPr id="20" name="Text 18"/>
          <p:cNvSpPr/>
          <p:nvPr/>
        </p:nvSpPr>
        <p:spPr>
          <a:xfrm>
            <a:off x="2834640" y="3300984"/>
            <a:ext cx="1280160" cy="292608"/>
          </a:xfrm>
          <a:prstGeom prst="rect">
            <a:avLst/>
          </a:prstGeom>
          <a:noFill/>
          <a:ln/>
        </p:spPr>
        <p:txBody>
          <a:bodyPr wrap="square" lIns="0" tIns="0" rIns="0" bIns="0" rtlCol="0" anchor="ctr"/>
          <a:lstStyle/>
          <a:p>
            <a:pPr algn="r" indent="0" marL="0">
              <a:buNone/>
            </a:pPr>
            <a:r>
              <a:rPr lang="en-US" sz="1200" b="1" dirty="0">
                <a:solidFill>
                  <a:srgbClr val="990011"/>
                </a:solidFill>
                <a:latin typeface="Calibri" pitchFamily="34" charset="0"/>
                <a:ea typeface="Calibri" pitchFamily="34" charset="-122"/>
                <a:cs typeface="Calibri" pitchFamily="34" charset="-120"/>
              </a:rPr>
              <a:t>$306,356</a:t>
            </a:r>
            <a:endParaRPr lang="en-US" sz="1200" dirty="0"/>
          </a:p>
        </p:txBody>
      </p:sp>
      <p:sp>
        <p:nvSpPr>
          <p:cNvPr id="21" name="Text 19"/>
          <p:cNvSpPr/>
          <p:nvPr/>
        </p:nvSpPr>
        <p:spPr>
          <a:xfrm>
            <a:off x="822960" y="3493008"/>
            <a:ext cx="3291840" cy="182880"/>
          </a:xfrm>
          <a:prstGeom prst="rect">
            <a:avLst/>
          </a:prstGeom>
          <a:noFill/>
          <a:ln/>
        </p:spPr>
        <p:txBody>
          <a:bodyPr wrap="square" lIns="0" tIns="0" rIns="0" bIns="0" rtlCol="0" anchor="ctr"/>
          <a:lstStyle/>
          <a:p>
            <a:pPr indent="0" marL="0">
              <a:buNone/>
            </a:pPr>
            <a:r>
              <a:rPr lang="en-US" sz="800" i="1" dirty="0">
                <a:solidFill>
                  <a:srgbClr val="888888"/>
                </a:solidFill>
                <a:latin typeface="Calibri" pitchFamily="34" charset="0"/>
                <a:ea typeface="Calibri" pitchFamily="34" charset="-122"/>
                <a:cs typeface="Calibri" pitchFamily="34" charset="-120"/>
              </a:rPr>
              <a:t>This is the minimum SA needed</a:t>
            </a:r>
            <a:endParaRPr lang="en-US" sz="800" dirty="0"/>
          </a:p>
        </p:txBody>
      </p:sp>
      <p:sp>
        <p:nvSpPr>
          <p:cNvPr id="22" name="Shape 20"/>
          <p:cNvSpPr/>
          <p:nvPr/>
        </p:nvSpPr>
        <p:spPr>
          <a:xfrm>
            <a:off x="4754880" y="1005840"/>
            <a:ext cx="3840480" cy="292608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23" name="Text 21"/>
          <p:cNvSpPr/>
          <p:nvPr/>
        </p:nvSpPr>
        <p:spPr>
          <a:xfrm>
            <a:off x="5029200" y="1097280"/>
            <a:ext cx="3291840" cy="320040"/>
          </a:xfrm>
          <a:prstGeom prst="rect">
            <a:avLst/>
          </a:prstGeom>
          <a:noFill/>
          <a:ln/>
        </p:spPr>
        <p:txBody>
          <a:bodyPr wrap="square" lIns="0" tIns="0" rIns="0" bIns="0" rtlCol="0" anchor="ctr"/>
          <a:lstStyle/>
          <a:p>
            <a:pPr indent="0" marL="0">
              <a:buNone/>
            </a:pPr>
            <a:r>
              <a:rPr lang="en-US" sz="1400" b="1" dirty="0">
                <a:solidFill>
                  <a:srgbClr val="1E2761"/>
                </a:solidFill>
                <a:latin typeface="Calibri" pitchFamily="34" charset="0"/>
                <a:ea typeface="Calibri" pitchFamily="34" charset="-122"/>
                <a:cs typeface="Calibri" pitchFamily="34" charset="-120"/>
              </a:rPr>
              <a:t>Assessment Scenarios (196 Units)</a:t>
            </a:r>
            <a:endParaRPr lang="en-US" sz="1400" dirty="0"/>
          </a:p>
        </p:txBody>
      </p:sp>
      <p:sp>
        <p:nvSpPr>
          <p:cNvPr id="24" name="Shape 22"/>
          <p:cNvSpPr/>
          <p:nvPr/>
        </p:nvSpPr>
        <p:spPr>
          <a:xfrm>
            <a:off x="4892040" y="1508760"/>
            <a:ext cx="3383280" cy="713232"/>
          </a:xfrm>
          <a:prstGeom prst="rect">
            <a:avLst/>
          </a:prstGeom>
          <a:solidFill>
            <a:srgbClr val="FFF8E1"/>
          </a:solidFill>
          <a:ln/>
        </p:spPr>
      </p:sp>
      <p:sp>
        <p:nvSpPr>
          <p:cNvPr id="25" name="Shape 23"/>
          <p:cNvSpPr/>
          <p:nvPr/>
        </p:nvSpPr>
        <p:spPr>
          <a:xfrm>
            <a:off x="4892040" y="1508760"/>
            <a:ext cx="54864" cy="713232"/>
          </a:xfrm>
          <a:prstGeom prst="rect">
            <a:avLst/>
          </a:prstGeom>
          <a:solidFill>
            <a:srgbClr val="FF9800"/>
          </a:solidFill>
          <a:ln/>
        </p:spPr>
      </p:sp>
      <p:sp>
        <p:nvSpPr>
          <p:cNvPr id="26" name="Text 24"/>
          <p:cNvSpPr/>
          <p:nvPr/>
        </p:nvSpPr>
        <p:spPr>
          <a:xfrm>
            <a:off x="5074920" y="1527048"/>
            <a:ext cx="1828800" cy="256032"/>
          </a:xfrm>
          <a:prstGeom prst="rect">
            <a:avLst/>
          </a:prstGeom>
          <a:noFill/>
          <a:ln/>
        </p:spPr>
        <p:txBody>
          <a:bodyPr wrap="square" lIns="0" tIns="0" rIns="0" bIns="0" rtlCol="0" anchor="ctr"/>
          <a:lstStyle/>
          <a:p>
            <a:pPr indent="0" marL="0">
              <a:buNone/>
            </a:pPr>
            <a:r>
              <a:rPr lang="en-US" sz="1100" b="1" dirty="0">
                <a:solidFill>
                  <a:srgbClr val="FF9800"/>
                </a:solidFill>
                <a:latin typeface="Calibri" pitchFamily="34" charset="0"/>
                <a:ea typeface="Calibri" pitchFamily="34" charset="-122"/>
                <a:cs typeface="Calibri" pitchFamily="34" charset="-120"/>
              </a:rPr>
              <a:t>A. Minimum</a:t>
            </a:r>
            <a:endParaRPr lang="en-US" sz="1100" dirty="0"/>
          </a:p>
        </p:txBody>
      </p:sp>
      <p:sp>
        <p:nvSpPr>
          <p:cNvPr id="27" name="Text 25"/>
          <p:cNvSpPr/>
          <p:nvPr/>
        </p:nvSpPr>
        <p:spPr>
          <a:xfrm>
            <a:off x="5074920" y="1764792"/>
            <a:ext cx="1828800" cy="182880"/>
          </a:xfrm>
          <a:prstGeom prst="rect">
            <a:avLst/>
          </a:prstGeom>
          <a:noFill/>
          <a:ln/>
        </p:spPr>
        <p:txBody>
          <a:bodyPr wrap="square" lIns="0" tIns="0" rIns="0" bIns="0" rtlCol="0" anchor="ctr"/>
          <a:lstStyle/>
          <a:p>
            <a:pPr indent="0" marL="0">
              <a:buNone/>
            </a:pPr>
            <a:r>
              <a:rPr lang="en-US" sz="900" dirty="0">
                <a:solidFill>
                  <a:srgbClr val="888888"/>
                </a:solidFill>
                <a:latin typeface="Calibri" pitchFamily="34" charset="0"/>
                <a:ea typeface="Calibri" pitchFamily="34" charset="-122"/>
                <a:cs typeface="Calibri" pitchFamily="34" charset="-120"/>
              </a:rPr>
              <a:t>Clear gap — $0 buffer</a:t>
            </a:r>
            <a:endParaRPr lang="en-US" sz="900" dirty="0"/>
          </a:p>
        </p:txBody>
      </p:sp>
      <p:sp>
        <p:nvSpPr>
          <p:cNvPr id="28" name="Text 26"/>
          <p:cNvSpPr/>
          <p:nvPr/>
        </p:nvSpPr>
        <p:spPr>
          <a:xfrm>
            <a:off x="6766560" y="1527048"/>
            <a:ext cx="1371600" cy="256032"/>
          </a:xfrm>
          <a:prstGeom prst="rect">
            <a:avLst/>
          </a:prstGeom>
          <a:noFill/>
          <a:ln/>
        </p:spPr>
        <p:txBody>
          <a:bodyPr wrap="square" lIns="0" tIns="0" rIns="0" bIns="0" rtlCol="0" anchor="ctr"/>
          <a:lstStyle/>
          <a:p>
            <a:pPr algn="r" indent="0" marL="0">
              <a:buNone/>
            </a:pPr>
            <a:r>
              <a:rPr lang="en-US" sz="1300" b="1" dirty="0">
                <a:solidFill>
                  <a:srgbClr val="FF9800"/>
                </a:solidFill>
                <a:latin typeface="Georgia" pitchFamily="34" charset="0"/>
                <a:ea typeface="Georgia" pitchFamily="34" charset="-122"/>
                <a:cs typeface="Georgia" pitchFamily="34" charset="-120"/>
              </a:rPr>
              <a:t>$306,356</a:t>
            </a:r>
            <a:endParaRPr lang="en-US" sz="1300" dirty="0"/>
          </a:p>
        </p:txBody>
      </p:sp>
      <p:sp>
        <p:nvSpPr>
          <p:cNvPr id="29" name="Text 27"/>
          <p:cNvSpPr/>
          <p:nvPr/>
        </p:nvSpPr>
        <p:spPr>
          <a:xfrm>
            <a:off x="6766560" y="1801368"/>
            <a:ext cx="1371600" cy="228600"/>
          </a:xfrm>
          <a:prstGeom prst="rect">
            <a:avLst/>
          </a:prstGeom>
          <a:noFill/>
          <a:ln/>
        </p:spPr>
        <p:txBody>
          <a:bodyPr wrap="square" lIns="0" tIns="0" rIns="0" bIns="0" rtlCol="0" anchor="ctr"/>
          <a:lstStyle/>
          <a:p>
            <a:pPr algn="r" indent="0" marL="0">
              <a:buNone/>
            </a:pPr>
            <a:r>
              <a:rPr lang="en-US" sz="1100" b="1" dirty="0">
                <a:solidFill>
                  <a:srgbClr val="333333"/>
                </a:solidFill>
                <a:latin typeface="Calibri" pitchFamily="34" charset="0"/>
                <a:ea typeface="Calibri" pitchFamily="34" charset="-122"/>
                <a:cs typeface="Calibri" pitchFamily="34" charset="-120"/>
              </a:rPr>
              <a:t>$1,563/unit</a:t>
            </a:r>
            <a:endParaRPr lang="en-US" sz="1100" dirty="0"/>
          </a:p>
        </p:txBody>
      </p:sp>
      <p:sp>
        <p:nvSpPr>
          <p:cNvPr id="30" name="Shape 28"/>
          <p:cNvSpPr/>
          <p:nvPr/>
        </p:nvSpPr>
        <p:spPr>
          <a:xfrm>
            <a:off x="4892040" y="2313432"/>
            <a:ext cx="3383280" cy="713232"/>
          </a:xfrm>
          <a:prstGeom prst="rect">
            <a:avLst/>
          </a:prstGeom>
          <a:solidFill>
            <a:srgbClr val="E8F5E9"/>
          </a:solidFill>
          <a:ln/>
        </p:spPr>
      </p:sp>
      <p:sp>
        <p:nvSpPr>
          <p:cNvPr id="31" name="Shape 29"/>
          <p:cNvSpPr/>
          <p:nvPr/>
        </p:nvSpPr>
        <p:spPr>
          <a:xfrm>
            <a:off x="4892040" y="2313432"/>
            <a:ext cx="54864" cy="713232"/>
          </a:xfrm>
          <a:prstGeom prst="rect">
            <a:avLst/>
          </a:prstGeom>
          <a:solidFill>
            <a:srgbClr val="1E2761"/>
          </a:solidFill>
          <a:ln/>
        </p:spPr>
      </p:sp>
      <p:sp>
        <p:nvSpPr>
          <p:cNvPr id="32" name="Text 30"/>
          <p:cNvSpPr/>
          <p:nvPr/>
        </p:nvSpPr>
        <p:spPr>
          <a:xfrm>
            <a:off x="5074920" y="2331720"/>
            <a:ext cx="1828800" cy="256032"/>
          </a:xfrm>
          <a:prstGeom prst="rect">
            <a:avLst/>
          </a:prstGeom>
          <a:noFill/>
          <a:ln/>
        </p:spPr>
        <p:txBody>
          <a:bodyPr wrap="square" lIns="0" tIns="0" rIns="0" bIns="0" rtlCol="0" anchor="ctr"/>
          <a:lstStyle/>
          <a:p>
            <a:pPr indent="0" marL="0">
              <a:buNone/>
            </a:pPr>
            <a:r>
              <a:rPr lang="en-US" sz="1100" b="1" dirty="0">
                <a:solidFill>
                  <a:srgbClr val="1E2761"/>
                </a:solidFill>
                <a:latin typeface="Calibri" pitchFamily="34" charset="0"/>
                <a:ea typeface="Calibri" pitchFamily="34" charset="-122"/>
                <a:cs typeface="Calibri" pitchFamily="34" charset="-120"/>
              </a:rPr>
              <a:t>B. Gap + 1.5mo Reserve</a:t>
            </a:r>
            <a:endParaRPr lang="en-US" sz="1100" dirty="0"/>
          </a:p>
        </p:txBody>
      </p:sp>
      <p:sp>
        <p:nvSpPr>
          <p:cNvPr id="33" name="Text 31"/>
          <p:cNvSpPr/>
          <p:nvPr/>
        </p:nvSpPr>
        <p:spPr>
          <a:xfrm>
            <a:off x="5074920" y="2569464"/>
            <a:ext cx="1828800" cy="182880"/>
          </a:xfrm>
          <a:prstGeom prst="rect">
            <a:avLst/>
          </a:prstGeom>
          <a:noFill/>
          <a:ln/>
        </p:spPr>
        <p:txBody>
          <a:bodyPr wrap="square" lIns="0" tIns="0" rIns="0" bIns="0" rtlCol="0" anchor="ctr"/>
          <a:lstStyle/>
          <a:p>
            <a:pPr indent="0" marL="0">
              <a:buNone/>
            </a:pPr>
            <a:r>
              <a:rPr lang="en-US" sz="900" dirty="0">
                <a:solidFill>
                  <a:srgbClr val="888888"/>
                </a:solidFill>
                <a:latin typeface="Calibri" pitchFamily="34" charset="0"/>
                <a:ea typeface="Calibri" pitchFamily="34" charset="-122"/>
                <a:cs typeface="Calibri" pitchFamily="34" charset="-120"/>
              </a:rPr>
              <a:t>+ 1.5 months operating reserve</a:t>
            </a:r>
            <a:endParaRPr lang="en-US" sz="900" dirty="0"/>
          </a:p>
        </p:txBody>
      </p:sp>
      <p:sp>
        <p:nvSpPr>
          <p:cNvPr id="34" name="Text 32"/>
          <p:cNvSpPr/>
          <p:nvPr/>
        </p:nvSpPr>
        <p:spPr>
          <a:xfrm>
            <a:off x="6766560" y="2331720"/>
            <a:ext cx="1371600" cy="256032"/>
          </a:xfrm>
          <a:prstGeom prst="rect">
            <a:avLst/>
          </a:prstGeom>
          <a:noFill/>
          <a:ln/>
        </p:spPr>
        <p:txBody>
          <a:bodyPr wrap="square" lIns="0" tIns="0" rIns="0" bIns="0" rtlCol="0" anchor="ctr"/>
          <a:lstStyle/>
          <a:p>
            <a:pPr algn="r" indent="0" marL="0">
              <a:buNone/>
            </a:pPr>
            <a:r>
              <a:rPr lang="en-US" sz="1300" b="1" dirty="0">
                <a:solidFill>
                  <a:srgbClr val="1E2761"/>
                </a:solidFill>
                <a:latin typeface="Georgia" pitchFamily="34" charset="0"/>
                <a:ea typeface="Georgia" pitchFamily="34" charset="-122"/>
                <a:cs typeface="Georgia" pitchFamily="34" charset="-120"/>
              </a:rPr>
              <a:t>$503,462</a:t>
            </a:r>
            <a:endParaRPr lang="en-US" sz="1300" dirty="0"/>
          </a:p>
        </p:txBody>
      </p:sp>
      <p:sp>
        <p:nvSpPr>
          <p:cNvPr id="35" name="Text 33"/>
          <p:cNvSpPr/>
          <p:nvPr/>
        </p:nvSpPr>
        <p:spPr>
          <a:xfrm>
            <a:off x="6766560" y="2606040"/>
            <a:ext cx="1371600" cy="228600"/>
          </a:xfrm>
          <a:prstGeom prst="rect">
            <a:avLst/>
          </a:prstGeom>
          <a:noFill/>
          <a:ln/>
        </p:spPr>
        <p:txBody>
          <a:bodyPr wrap="square" lIns="0" tIns="0" rIns="0" bIns="0" rtlCol="0" anchor="ctr"/>
          <a:lstStyle/>
          <a:p>
            <a:pPr algn="r" indent="0" marL="0">
              <a:buNone/>
            </a:pPr>
            <a:r>
              <a:rPr lang="en-US" sz="1100" b="1" dirty="0">
                <a:solidFill>
                  <a:srgbClr val="333333"/>
                </a:solidFill>
                <a:latin typeface="Calibri" pitchFamily="34" charset="0"/>
                <a:ea typeface="Calibri" pitchFamily="34" charset="-122"/>
                <a:cs typeface="Calibri" pitchFamily="34" charset="-120"/>
              </a:rPr>
              <a:t>$2,569/unit</a:t>
            </a:r>
            <a:endParaRPr lang="en-US" sz="1100" dirty="0"/>
          </a:p>
        </p:txBody>
      </p:sp>
      <p:sp>
        <p:nvSpPr>
          <p:cNvPr id="36" name="Shape 34"/>
          <p:cNvSpPr/>
          <p:nvPr/>
        </p:nvSpPr>
        <p:spPr>
          <a:xfrm>
            <a:off x="4892040" y="3118104"/>
            <a:ext cx="3383280" cy="713232"/>
          </a:xfrm>
          <a:prstGeom prst="rect">
            <a:avLst/>
          </a:prstGeom>
          <a:solidFill>
            <a:srgbClr val="FFF3CD"/>
          </a:solidFill>
          <a:ln/>
        </p:spPr>
      </p:sp>
      <p:sp>
        <p:nvSpPr>
          <p:cNvPr id="37" name="Shape 35"/>
          <p:cNvSpPr/>
          <p:nvPr/>
        </p:nvSpPr>
        <p:spPr>
          <a:xfrm>
            <a:off x="4892040" y="3118104"/>
            <a:ext cx="54864" cy="713232"/>
          </a:xfrm>
          <a:prstGeom prst="rect">
            <a:avLst/>
          </a:prstGeom>
          <a:solidFill>
            <a:srgbClr val="990011"/>
          </a:solidFill>
          <a:ln/>
        </p:spPr>
      </p:sp>
      <p:sp>
        <p:nvSpPr>
          <p:cNvPr id="38" name="Text 36"/>
          <p:cNvSpPr/>
          <p:nvPr/>
        </p:nvSpPr>
        <p:spPr>
          <a:xfrm>
            <a:off x="5074920" y="3136392"/>
            <a:ext cx="1828800" cy="256032"/>
          </a:xfrm>
          <a:prstGeom prst="rect">
            <a:avLst/>
          </a:prstGeom>
          <a:noFill/>
          <a:ln/>
        </p:spPr>
        <p:txBody>
          <a:bodyPr wrap="square" lIns="0" tIns="0" rIns="0" bIns="0" rtlCol="0" anchor="ctr"/>
          <a:lstStyle/>
          <a:p>
            <a:pPr indent="0" marL="0">
              <a:buNone/>
            </a:pPr>
            <a:r>
              <a:rPr lang="en-US" sz="1100" b="1" dirty="0">
                <a:solidFill>
                  <a:srgbClr val="990011"/>
                </a:solidFill>
                <a:latin typeface="Calibri" pitchFamily="34" charset="0"/>
                <a:ea typeface="Calibri" pitchFamily="34" charset="-122"/>
                <a:cs typeface="Calibri" pitchFamily="34" charset="-120"/>
              </a:rPr>
              <a:t>C. Gap + 3mo Reserve</a:t>
            </a:r>
            <a:endParaRPr lang="en-US" sz="1100" dirty="0"/>
          </a:p>
        </p:txBody>
      </p:sp>
      <p:sp>
        <p:nvSpPr>
          <p:cNvPr id="39" name="Text 37"/>
          <p:cNvSpPr/>
          <p:nvPr/>
        </p:nvSpPr>
        <p:spPr>
          <a:xfrm>
            <a:off x="5074920" y="3374136"/>
            <a:ext cx="1828800" cy="182880"/>
          </a:xfrm>
          <a:prstGeom prst="rect">
            <a:avLst/>
          </a:prstGeom>
          <a:noFill/>
          <a:ln/>
        </p:spPr>
        <p:txBody>
          <a:bodyPr wrap="square" lIns="0" tIns="0" rIns="0" bIns="0" rtlCol="0" anchor="ctr"/>
          <a:lstStyle/>
          <a:p>
            <a:pPr indent="0" marL="0">
              <a:buNone/>
            </a:pPr>
            <a:r>
              <a:rPr lang="en-US" sz="900" dirty="0">
                <a:solidFill>
                  <a:srgbClr val="888888"/>
                </a:solidFill>
                <a:latin typeface="Calibri" pitchFamily="34" charset="0"/>
                <a:ea typeface="Calibri" pitchFamily="34" charset="-122"/>
                <a:cs typeface="Calibri" pitchFamily="34" charset="-120"/>
              </a:rPr>
              <a:t>+ 3 months operating reserve</a:t>
            </a:r>
            <a:endParaRPr lang="en-US" sz="900" dirty="0"/>
          </a:p>
        </p:txBody>
      </p:sp>
      <p:sp>
        <p:nvSpPr>
          <p:cNvPr id="40" name="Text 38"/>
          <p:cNvSpPr/>
          <p:nvPr/>
        </p:nvSpPr>
        <p:spPr>
          <a:xfrm>
            <a:off x="6766560" y="3136392"/>
            <a:ext cx="1371600" cy="256032"/>
          </a:xfrm>
          <a:prstGeom prst="rect">
            <a:avLst/>
          </a:prstGeom>
          <a:noFill/>
          <a:ln/>
        </p:spPr>
        <p:txBody>
          <a:bodyPr wrap="square" lIns="0" tIns="0" rIns="0" bIns="0" rtlCol="0" anchor="ctr"/>
          <a:lstStyle/>
          <a:p>
            <a:pPr algn="r" indent="0" marL="0">
              <a:buNone/>
            </a:pPr>
            <a:r>
              <a:rPr lang="en-US" sz="1300" b="1" dirty="0">
                <a:solidFill>
                  <a:srgbClr val="990011"/>
                </a:solidFill>
                <a:latin typeface="Georgia" pitchFamily="34" charset="0"/>
                <a:ea typeface="Georgia" pitchFamily="34" charset="-122"/>
                <a:cs typeface="Georgia" pitchFamily="34" charset="-120"/>
              </a:rPr>
              <a:t>$700,568</a:t>
            </a:r>
            <a:endParaRPr lang="en-US" sz="1300" dirty="0"/>
          </a:p>
        </p:txBody>
      </p:sp>
      <p:sp>
        <p:nvSpPr>
          <p:cNvPr id="41" name="Text 39"/>
          <p:cNvSpPr/>
          <p:nvPr/>
        </p:nvSpPr>
        <p:spPr>
          <a:xfrm>
            <a:off x="6766560" y="3410712"/>
            <a:ext cx="1371600" cy="228600"/>
          </a:xfrm>
          <a:prstGeom prst="rect">
            <a:avLst/>
          </a:prstGeom>
          <a:noFill/>
          <a:ln/>
        </p:spPr>
        <p:txBody>
          <a:bodyPr wrap="square" lIns="0" tIns="0" rIns="0" bIns="0" rtlCol="0" anchor="ctr"/>
          <a:lstStyle/>
          <a:p>
            <a:pPr algn="r" indent="0" marL="0">
              <a:buNone/>
            </a:pPr>
            <a:r>
              <a:rPr lang="en-US" sz="1100" b="1" dirty="0">
                <a:solidFill>
                  <a:srgbClr val="333333"/>
                </a:solidFill>
                <a:latin typeface="Calibri" pitchFamily="34" charset="0"/>
                <a:ea typeface="Calibri" pitchFamily="34" charset="-122"/>
                <a:cs typeface="Calibri" pitchFamily="34" charset="-120"/>
              </a:rPr>
              <a:t>$3,574/unit</a:t>
            </a:r>
            <a:endParaRPr lang="en-US" sz="1100" dirty="0"/>
          </a:p>
        </p:txBody>
      </p:sp>
      <p:sp>
        <p:nvSpPr>
          <p:cNvPr id="42" name="Text 40"/>
          <p:cNvSpPr/>
          <p:nvPr/>
        </p:nvSpPr>
        <p:spPr>
          <a:xfrm>
            <a:off x="5074920" y="3602736"/>
            <a:ext cx="1371600" cy="182880"/>
          </a:xfrm>
          <a:prstGeom prst="rect">
            <a:avLst/>
          </a:prstGeom>
          <a:noFill/>
          <a:ln/>
        </p:spPr>
        <p:txBody>
          <a:bodyPr wrap="square" lIns="0" tIns="0" rIns="0" bIns="0" rtlCol="0" anchor="ctr"/>
          <a:lstStyle/>
          <a:p>
            <a:pPr indent="0" marL="0">
              <a:buNone/>
            </a:pPr>
            <a:r>
              <a:rPr lang="en-US" sz="800" b="1" dirty="0">
                <a:solidFill>
                  <a:srgbClr val="990011"/>
                </a:solidFill>
                <a:latin typeface="Calibri" pitchFamily="34" charset="0"/>
                <a:ea typeface="Calibri" pitchFamily="34" charset="-122"/>
                <a:cs typeface="Calibri" pitchFamily="34" charset="-120"/>
              </a:rPr>
              <a:t>RECOMMENDED</a:t>
            </a:r>
            <a:endParaRPr lang="en-US" sz="800" dirty="0"/>
          </a:p>
        </p:txBody>
      </p:sp>
      <p:sp>
        <p:nvSpPr>
          <p:cNvPr id="43" name="Shape 41"/>
          <p:cNvSpPr/>
          <p:nvPr/>
        </p:nvSpPr>
        <p:spPr>
          <a:xfrm>
            <a:off x="548640" y="4160520"/>
            <a:ext cx="8046720" cy="777240"/>
          </a:xfrm>
          <a:prstGeom prst="rect">
            <a:avLst/>
          </a:prstGeom>
          <a:solidFill>
            <a:srgbClr val="FFF3CD"/>
          </a:solidFill>
          <a:ln/>
          <a:effectLst>
            <a:outerShdw sx="100000" sy="100000" kx="0" ky="0" algn="bl" rotWithShape="0" blurRad="50800" dist="25400" dir="8100000">
              <a:srgbClr val="000000">
                <a:alpha val="12000"/>
              </a:srgbClr>
            </a:outerShdw>
          </a:effectLst>
        </p:spPr>
      </p:sp>
      <p:sp>
        <p:nvSpPr>
          <p:cNvPr id="44" name="Text 42"/>
          <p:cNvSpPr/>
          <p:nvPr/>
        </p:nvSpPr>
        <p:spPr>
          <a:xfrm>
            <a:off x="822960" y="4206240"/>
            <a:ext cx="7498080" cy="685800"/>
          </a:xfrm>
          <a:prstGeom prst="rect">
            <a:avLst/>
          </a:prstGeom>
          <a:noFill/>
          <a:ln/>
        </p:spPr>
        <p:txBody>
          <a:bodyPr wrap="square" lIns="0" tIns="0" rIns="0" bIns="0" rtlCol="0" anchor="ctr"/>
          <a:lstStyle/>
          <a:p>
            <a:pPr indent="0" marL="0">
              <a:buNone/>
            </a:pPr>
            <a:r>
              <a:rPr lang="en-US" sz="1050" b="1" dirty="0">
                <a:solidFill>
                  <a:srgbClr val="664D03"/>
                </a:solidFill>
                <a:latin typeface="Calibri" pitchFamily="34" charset="0"/>
                <a:ea typeface="Calibri" pitchFamily="34" charset="-122"/>
                <a:cs typeface="Calibri" pitchFamily="34" charset="-120"/>
              </a:rPr>
              <a:t>Key: </a:t>
            </a:r>
            <a:pPr indent="0" marL="0">
              <a:buNone/>
            </a:pPr>
            <a:r>
              <a:rPr lang="en-US" sz="1050" dirty="0">
                <a:solidFill>
                  <a:srgbClr val="664D03"/>
                </a:solidFill>
                <a:latin typeface="Calibri" pitchFamily="34" charset="0"/>
                <a:ea typeface="Calibri" pitchFamily="34" charset="-122"/>
                <a:cs typeface="Calibri" pitchFamily="34" charset="-120"/>
              </a:rPr>
              <a:t>REVISED: The budget is now in DEFICIT ($167,625 with cable). The special assessment addresses accumulated backlog + deficit. The ongoing budget ALSO needs adjustment to account for undocumented expense levels. Scenario C ($3,574/unit) provides a 3-month operating reserve — the industry standard.</a:t>
            </a:r>
            <a:endParaRPr lang="en-US" sz="105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1E2761"/>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990011"/>
          </a:solidFill>
          <a:ln/>
        </p:spPr>
      </p:sp>
      <p:sp>
        <p:nvSpPr>
          <p:cNvPr id="3" name="Text 1"/>
          <p:cNvSpPr/>
          <p:nvPr/>
        </p:nvSpPr>
        <p:spPr>
          <a:xfrm>
            <a:off x="731520" y="365760"/>
            <a:ext cx="7680960" cy="640080"/>
          </a:xfrm>
          <a:prstGeom prst="rect">
            <a:avLst/>
          </a:prstGeom>
          <a:noFill/>
          <a:ln/>
        </p:spPr>
        <p:txBody>
          <a:bodyPr wrap="square" lIns="0" tIns="0" rIns="0" bIns="0" rtlCol="0" anchor="ctr"/>
          <a:lstStyle/>
          <a:p>
            <a:pPr indent="0" marL="0">
              <a:buNone/>
            </a:pPr>
            <a:r>
              <a:rPr lang="en-US" sz="3200" b="1" dirty="0">
                <a:solidFill>
                  <a:srgbClr val="FFFFFF"/>
                </a:solidFill>
                <a:latin typeface="Georgia" pitchFamily="34" charset="0"/>
                <a:ea typeface="Georgia" pitchFamily="34" charset="-122"/>
                <a:cs typeface="Georgia" pitchFamily="34" charset="-120"/>
              </a:rPr>
              <a:t>Key Takeaways</a:t>
            </a:r>
            <a:endParaRPr lang="en-US" sz="3200" dirty="0"/>
          </a:p>
        </p:txBody>
      </p:sp>
      <p:sp>
        <p:nvSpPr>
          <p:cNvPr id="4" name="Shape 2"/>
          <p:cNvSpPr/>
          <p:nvPr/>
        </p:nvSpPr>
        <p:spPr>
          <a:xfrm>
            <a:off x="731520" y="1097280"/>
            <a:ext cx="109728" cy="109728"/>
          </a:xfrm>
          <a:prstGeom prst="rect">
            <a:avLst/>
          </a:prstGeom>
          <a:solidFill>
            <a:srgbClr val="990011"/>
          </a:solidFill>
          <a:ln/>
        </p:spPr>
      </p:sp>
      <p:sp>
        <p:nvSpPr>
          <p:cNvPr id="5" name="Text 3"/>
          <p:cNvSpPr/>
          <p:nvPr/>
        </p:nvSpPr>
        <p:spPr>
          <a:xfrm>
            <a:off x="1051560" y="1051560"/>
            <a:ext cx="7315200" cy="402336"/>
          </a:xfrm>
          <a:prstGeom prst="rect">
            <a:avLst/>
          </a:prstGeom>
          <a:noFill/>
          <a:ln/>
        </p:spPr>
        <p:txBody>
          <a:bodyPr wrap="square" lIns="0" tIns="0" rIns="0" bIns="0" rtlCol="0" anchor="ctr"/>
          <a:lstStyle/>
          <a:p>
            <a:pPr indent="0" marL="0">
              <a:buNone/>
            </a:pPr>
            <a:r>
              <a:rPr lang="en-US" sz="1250" dirty="0">
                <a:solidFill>
                  <a:srgbClr val="CADCFC"/>
                </a:solidFill>
                <a:latin typeface="Calibri" pitchFamily="34" charset="0"/>
                <a:ea typeface="Calibri" pitchFamily="34" charset="-122"/>
                <a:cs typeface="Calibri" pitchFamily="34" charset="-120"/>
              </a:rPr>
              <a:t>$273,263+ UNDOCUMENTED since Sep — only $37,000 partially identified (7 months)</a:t>
            </a:r>
            <a:endParaRPr lang="en-US" sz="1250" dirty="0"/>
          </a:p>
        </p:txBody>
      </p:sp>
      <p:sp>
        <p:nvSpPr>
          <p:cNvPr id="6" name="Shape 4"/>
          <p:cNvSpPr/>
          <p:nvPr/>
        </p:nvSpPr>
        <p:spPr>
          <a:xfrm>
            <a:off x="731520" y="1536192"/>
            <a:ext cx="109728" cy="109728"/>
          </a:xfrm>
          <a:prstGeom prst="rect">
            <a:avLst/>
          </a:prstGeom>
          <a:solidFill>
            <a:srgbClr val="990011"/>
          </a:solidFill>
          <a:ln/>
        </p:spPr>
      </p:sp>
      <p:sp>
        <p:nvSpPr>
          <p:cNvPr id="7" name="Text 5"/>
          <p:cNvSpPr/>
          <p:nvPr/>
        </p:nvSpPr>
        <p:spPr>
          <a:xfrm>
            <a:off x="1051560" y="1490472"/>
            <a:ext cx="7315200" cy="402336"/>
          </a:xfrm>
          <a:prstGeom prst="rect">
            <a:avLst/>
          </a:prstGeom>
          <a:noFill/>
          <a:ln/>
        </p:spPr>
        <p:txBody>
          <a:bodyPr wrap="square" lIns="0" tIns="0" rIns="0" bIns="0" rtlCol="0" anchor="ctr"/>
          <a:lstStyle/>
          <a:p>
            <a:pPr indent="0" marL="0">
              <a:buNone/>
            </a:pPr>
            <a:r>
              <a:rPr lang="en-US" sz="1250" dirty="0">
                <a:solidFill>
                  <a:srgbClr val="CADCFC"/>
                </a:solidFill>
                <a:latin typeface="Calibri" pitchFamily="34" charset="0"/>
                <a:ea typeface="Calibri" pitchFamily="34" charset="-122"/>
                <a:cs typeface="Calibri" pitchFamily="34" charset="-120"/>
              </a:rPr>
              <a:t>Year-end DEFICIT of ($167,625) even with cable — not breakeven as initially projected</a:t>
            </a:r>
            <a:endParaRPr lang="en-US" sz="1250" dirty="0"/>
          </a:p>
        </p:txBody>
      </p:sp>
      <p:sp>
        <p:nvSpPr>
          <p:cNvPr id="8" name="Shape 6"/>
          <p:cNvSpPr/>
          <p:nvPr/>
        </p:nvSpPr>
        <p:spPr>
          <a:xfrm>
            <a:off x="731520" y="1975104"/>
            <a:ext cx="109728" cy="109728"/>
          </a:xfrm>
          <a:prstGeom prst="rect">
            <a:avLst/>
          </a:prstGeom>
          <a:solidFill>
            <a:srgbClr val="990011"/>
          </a:solidFill>
          <a:ln/>
        </p:spPr>
      </p:sp>
      <p:sp>
        <p:nvSpPr>
          <p:cNvPr id="9" name="Text 7"/>
          <p:cNvSpPr/>
          <p:nvPr/>
        </p:nvSpPr>
        <p:spPr>
          <a:xfrm>
            <a:off x="1051560" y="1929384"/>
            <a:ext cx="7315200" cy="402336"/>
          </a:xfrm>
          <a:prstGeom prst="rect">
            <a:avLst/>
          </a:prstGeom>
          <a:noFill/>
          <a:ln/>
        </p:spPr>
        <p:txBody>
          <a:bodyPr wrap="square" lIns="0" tIns="0" rIns="0" bIns="0" rtlCol="0" anchor="ctr"/>
          <a:lstStyle/>
          <a:p>
            <a:pPr indent="0" marL="0">
              <a:buNone/>
            </a:pPr>
            <a:r>
              <a:rPr lang="en-US" sz="1250" dirty="0">
                <a:solidFill>
                  <a:srgbClr val="CADCFC"/>
                </a:solidFill>
                <a:latin typeface="Calibri" pitchFamily="34" charset="0"/>
                <a:ea typeface="Calibri" pitchFamily="34" charset="-122"/>
                <a:cs typeface="Calibri" pitchFamily="34" charset="-120"/>
              </a:rPr>
              <a:t>$475,325 in obligations: $354,520 vendors + $120,805 reserves</a:t>
            </a:r>
            <a:endParaRPr lang="en-US" sz="1250" dirty="0"/>
          </a:p>
        </p:txBody>
      </p:sp>
      <p:sp>
        <p:nvSpPr>
          <p:cNvPr id="10" name="Shape 8"/>
          <p:cNvSpPr/>
          <p:nvPr/>
        </p:nvSpPr>
        <p:spPr>
          <a:xfrm>
            <a:off x="731520" y="2414016"/>
            <a:ext cx="109728" cy="109728"/>
          </a:xfrm>
          <a:prstGeom prst="rect">
            <a:avLst/>
          </a:prstGeom>
          <a:solidFill>
            <a:srgbClr val="990011"/>
          </a:solidFill>
          <a:ln/>
        </p:spPr>
      </p:sp>
      <p:sp>
        <p:nvSpPr>
          <p:cNvPr id="11" name="Text 9"/>
          <p:cNvSpPr/>
          <p:nvPr/>
        </p:nvSpPr>
        <p:spPr>
          <a:xfrm>
            <a:off x="1051560" y="2368296"/>
            <a:ext cx="7315200" cy="402336"/>
          </a:xfrm>
          <a:prstGeom prst="rect">
            <a:avLst/>
          </a:prstGeom>
          <a:noFill/>
          <a:ln/>
        </p:spPr>
        <p:txBody>
          <a:bodyPr wrap="square" lIns="0" tIns="0" rIns="0" bIns="0" rtlCol="0" anchor="ctr"/>
          <a:lstStyle/>
          <a:p>
            <a:pPr indent="0" marL="0">
              <a:buNone/>
            </a:pPr>
            <a:r>
              <a:rPr lang="en-US" sz="1250" dirty="0">
                <a:solidFill>
                  <a:srgbClr val="CADCFC"/>
                </a:solidFill>
                <a:latin typeface="Calibri" pitchFamily="34" charset="0"/>
                <a:ea typeface="Calibri" pitchFamily="34" charset="-122"/>
                <a:cs typeface="Calibri" pitchFamily="34" charset="-120"/>
              </a:rPr>
              <a:t>Actual bank balance ($98,574) far below projections — Mar net position ($306,356)</a:t>
            </a:r>
            <a:endParaRPr lang="en-US" sz="1250" dirty="0"/>
          </a:p>
        </p:txBody>
      </p:sp>
      <p:sp>
        <p:nvSpPr>
          <p:cNvPr id="12" name="Shape 10"/>
          <p:cNvSpPr/>
          <p:nvPr/>
        </p:nvSpPr>
        <p:spPr>
          <a:xfrm>
            <a:off x="731520" y="2852928"/>
            <a:ext cx="109728" cy="109728"/>
          </a:xfrm>
          <a:prstGeom prst="rect">
            <a:avLst/>
          </a:prstGeom>
          <a:solidFill>
            <a:srgbClr val="990011"/>
          </a:solidFill>
          <a:ln/>
        </p:spPr>
      </p:sp>
      <p:sp>
        <p:nvSpPr>
          <p:cNvPr id="13" name="Text 11"/>
          <p:cNvSpPr/>
          <p:nvPr/>
        </p:nvSpPr>
        <p:spPr>
          <a:xfrm>
            <a:off x="1051560" y="2807208"/>
            <a:ext cx="7315200" cy="402336"/>
          </a:xfrm>
          <a:prstGeom prst="rect">
            <a:avLst/>
          </a:prstGeom>
          <a:noFill/>
          <a:ln/>
        </p:spPr>
        <p:txBody>
          <a:bodyPr wrap="square" lIns="0" tIns="0" rIns="0" bIns="0" rtlCol="0" anchor="ctr"/>
          <a:lstStyle/>
          <a:p>
            <a:pPr indent="0" marL="0">
              <a:buNone/>
            </a:pPr>
            <a:r>
              <a:rPr lang="en-US" sz="1250" dirty="0">
                <a:solidFill>
                  <a:srgbClr val="CADCFC"/>
                </a:solidFill>
                <a:latin typeface="Calibri" pitchFamily="34" charset="0"/>
                <a:ea typeface="Calibri" pitchFamily="34" charset="-122"/>
                <a:cs typeface="Calibri" pitchFamily="34" charset="-120"/>
              </a:rPr>
              <a:t>$1582K total debt across 3 loans — $23,377/mo auto-drafted</a:t>
            </a:r>
            <a:endParaRPr lang="en-US" sz="1250" dirty="0"/>
          </a:p>
        </p:txBody>
      </p:sp>
      <p:sp>
        <p:nvSpPr>
          <p:cNvPr id="14" name="Shape 12"/>
          <p:cNvSpPr/>
          <p:nvPr/>
        </p:nvSpPr>
        <p:spPr>
          <a:xfrm>
            <a:off x="731520" y="3291840"/>
            <a:ext cx="109728" cy="109728"/>
          </a:xfrm>
          <a:prstGeom prst="rect">
            <a:avLst/>
          </a:prstGeom>
          <a:solidFill>
            <a:srgbClr val="990011"/>
          </a:solidFill>
          <a:ln/>
        </p:spPr>
      </p:sp>
      <p:sp>
        <p:nvSpPr>
          <p:cNvPr id="15" name="Text 13"/>
          <p:cNvSpPr/>
          <p:nvPr/>
        </p:nvSpPr>
        <p:spPr>
          <a:xfrm>
            <a:off x="1051560" y="3246120"/>
            <a:ext cx="7315200" cy="402336"/>
          </a:xfrm>
          <a:prstGeom prst="rect">
            <a:avLst/>
          </a:prstGeom>
          <a:noFill/>
          <a:ln/>
        </p:spPr>
        <p:txBody>
          <a:bodyPr wrap="square" lIns="0" tIns="0" rIns="0" bIns="0" rtlCol="0" anchor="ctr"/>
          <a:lstStyle/>
          <a:p>
            <a:pPr indent="0" marL="0">
              <a:buNone/>
            </a:pPr>
            <a:r>
              <a:rPr lang="en-US" sz="1250" dirty="0">
                <a:solidFill>
                  <a:srgbClr val="CADCFC"/>
                </a:solidFill>
                <a:latin typeface="Calibri" pitchFamily="34" charset="0"/>
                <a:ea typeface="Calibri" pitchFamily="34" charset="-122"/>
                <a:cs typeface="Calibri" pitchFamily="34" charset="-120"/>
              </a:rPr>
              <a:t>Special assessment REQUIRED + ongoing budget needs re-evaluation</a:t>
            </a:r>
            <a:endParaRPr lang="en-US" sz="1250" dirty="0"/>
          </a:p>
        </p:txBody>
      </p:sp>
      <p:sp>
        <p:nvSpPr>
          <p:cNvPr id="16" name="Shape 14"/>
          <p:cNvSpPr/>
          <p:nvPr/>
        </p:nvSpPr>
        <p:spPr>
          <a:xfrm>
            <a:off x="731520" y="3730752"/>
            <a:ext cx="109728" cy="109728"/>
          </a:xfrm>
          <a:prstGeom prst="rect">
            <a:avLst/>
          </a:prstGeom>
          <a:solidFill>
            <a:srgbClr val="990011"/>
          </a:solidFill>
          <a:ln/>
        </p:spPr>
      </p:sp>
      <p:sp>
        <p:nvSpPr>
          <p:cNvPr id="17" name="Text 15"/>
          <p:cNvSpPr/>
          <p:nvPr/>
        </p:nvSpPr>
        <p:spPr>
          <a:xfrm>
            <a:off x="1051560" y="3685032"/>
            <a:ext cx="7315200" cy="402336"/>
          </a:xfrm>
          <a:prstGeom prst="rect">
            <a:avLst/>
          </a:prstGeom>
          <a:noFill/>
          <a:ln/>
        </p:spPr>
        <p:txBody>
          <a:bodyPr wrap="square" lIns="0" tIns="0" rIns="0" bIns="0" rtlCol="0" anchor="ctr"/>
          <a:lstStyle/>
          <a:p>
            <a:pPr indent="0" marL="0">
              <a:buNone/>
            </a:pPr>
            <a:r>
              <a:rPr lang="en-US" sz="1250" dirty="0">
                <a:solidFill>
                  <a:srgbClr val="CADCFC"/>
                </a:solidFill>
                <a:latin typeface="Calibri" pitchFamily="34" charset="0"/>
                <a:ea typeface="Calibri" pitchFamily="34" charset="-122"/>
                <a:cs typeface="Calibri" pitchFamily="34" charset="-120"/>
              </a:rPr>
              <a:t>Recommended: $3,574/unit (Scenario C) — clears gap + 3-month reserve</a:t>
            </a:r>
            <a:endParaRPr lang="en-US" sz="1250" dirty="0"/>
          </a:p>
        </p:txBody>
      </p:sp>
      <p:sp>
        <p:nvSpPr>
          <p:cNvPr id="18" name="Shape 16"/>
          <p:cNvSpPr/>
          <p:nvPr/>
        </p:nvSpPr>
        <p:spPr>
          <a:xfrm>
            <a:off x="365760" y="4206240"/>
            <a:ext cx="8412480" cy="777240"/>
          </a:xfrm>
          <a:prstGeom prst="rect">
            <a:avLst/>
          </a:prstGeom>
          <a:solidFill>
            <a:srgbClr val="2A2A4E"/>
          </a:solidFill>
          <a:ln/>
        </p:spPr>
      </p:sp>
      <p:sp>
        <p:nvSpPr>
          <p:cNvPr id="19" name="Text 17"/>
          <p:cNvSpPr/>
          <p:nvPr/>
        </p:nvSpPr>
        <p:spPr>
          <a:xfrm>
            <a:off x="548640" y="4251960"/>
            <a:ext cx="8046720" cy="685800"/>
          </a:xfrm>
          <a:prstGeom prst="rect">
            <a:avLst/>
          </a:prstGeom>
          <a:noFill/>
          <a:ln/>
        </p:spPr>
        <p:txBody>
          <a:bodyPr wrap="square" lIns="0" tIns="0" rIns="0" bIns="0" rtlCol="0" anchor="ctr"/>
          <a:lstStyle/>
          <a:p>
            <a:pPr indent="0" marL="0">
              <a:buNone/>
            </a:pPr>
            <a:r>
              <a:rPr lang="en-US" sz="900" b="1" dirty="0">
                <a:solidFill>
                  <a:srgbClr val="FFD700"/>
                </a:solidFill>
                <a:latin typeface="Calibri" pitchFamily="34" charset="0"/>
                <a:ea typeface="Calibri" pitchFamily="34" charset="-122"/>
                <a:cs typeface="Calibri" pitchFamily="34" charset="-120"/>
              </a:rPr>
              <a:t>Disclaimer: </a:t>
            </a:r>
            <a:pPr indent="0" marL="0">
              <a:buNone/>
            </a:pPr>
            <a:r>
              <a:rPr lang="en-US" sz="900" dirty="0">
                <a:solidFill>
                  <a:srgbClr val="AAAAAA"/>
                </a:solidFill>
                <a:latin typeface="Calibri" pitchFamily="34" charset="0"/>
                <a:ea typeface="Calibri" pitchFamily="34" charset="-122"/>
                <a:cs typeface="Calibri" pitchFamily="34" charset="-120"/>
              </a:rPr>
              <a:t>This analysis was prepared using limited financial information available (partial-year statements in two formats, bank screenshots, and the approved budget). Projections are estimated based on available run rates. Actual results will vary when a full year-end accounting is completed. March 2026 update extends projections by one additional month. DBPR Case No. 2025004495 referred to General Counsel. For board discussion and planning purposes only — not a substitute for audited financial statements.</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CF6F5"/>
        </a:solidFill>
      </p:bgPr>
    </p:bg>
    <p:spTree>
      <p:nvGrpSpPr>
        <p:cNvPr id="1" name=""/>
        <p:cNvGrpSpPr/>
        <p:nvPr/>
      </p:nvGrpSpPr>
      <p:grpSpPr>
        <a:xfrm>
          <a:off x="0" y="0"/>
          <a:ext cx="0" cy="0"/>
          <a:chOff x="0" y="0"/>
          <a:chExt cx="0" cy="0"/>
        </a:xfrm>
      </p:grpSpPr>
      <p:sp>
        <p:nvSpPr>
          <p:cNvPr id="2" name="Text 0"/>
          <p:cNvSpPr/>
          <p:nvPr/>
        </p:nvSpPr>
        <p:spPr>
          <a:xfrm>
            <a:off x="548640" y="274320"/>
            <a:ext cx="8046720" cy="640080"/>
          </a:xfrm>
          <a:prstGeom prst="rect">
            <a:avLst/>
          </a:prstGeom>
          <a:noFill/>
          <a:ln/>
        </p:spPr>
        <p:txBody>
          <a:bodyPr wrap="square" lIns="0" tIns="0" rIns="0" bIns="0" rtlCol="0" anchor="ctr"/>
          <a:lstStyle/>
          <a:p>
            <a:pPr indent="0" marL="0">
              <a:buNone/>
            </a:pPr>
            <a:r>
              <a:rPr lang="en-US" sz="3200" b="1" dirty="0">
                <a:solidFill>
                  <a:srgbClr val="1E2761"/>
                </a:solidFill>
                <a:latin typeface="Georgia" pitchFamily="34" charset="0"/>
                <a:ea typeface="Georgia" pitchFamily="34" charset="-122"/>
                <a:cs typeface="Georgia" pitchFamily="34" charset="-120"/>
              </a:rPr>
              <a:t>Executive Summary</a:t>
            </a:r>
            <a:endParaRPr lang="en-US" sz="3200" dirty="0"/>
          </a:p>
        </p:txBody>
      </p:sp>
      <p:sp>
        <p:nvSpPr>
          <p:cNvPr id="3" name="Shape 1"/>
          <p:cNvSpPr/>
          <p:nvPr/>
        </p:nvSpPr>
        <p:spPr>
          <a:xfrm>
            <a:off x="548640" y="1188720"/>
            <a:ext cx="3840480" cy="155448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4" name="Shape 2"/>
          <p:cNvSpPr/>
          <p:nvPr/>
        </p:nvSpPr>
        <p:spPr>
          <a:xfrm>
            <a:off x="548640" y="1188720"/>
            <a:ext cx="64008" cy="1554480"/>
          </a:xfrm>
          <a:prstGeom prst="rect">
            <a:avLst/>
          </a:prstGeom>
          <a:solidFill>
            <a:srgbClr val="CC0000"/>
          </a:solidFill>
          <a:ln/>
        </p:spPr>
      </p:sp>
      <p:sp>
        <p:nvSpPr>
          <p:cNvPr id="5" name="Text 3"/>
          <p:cNvSpPr/>
          <p:nvPr/>
        </p:nvSpPr>
        <p:spPr>
          <a:xfrm>
            <a:off x="822960" y="1371600"/>
            <a:ext cx="3291840" cy="731520"/>
          </a:xfrm>
          <a:prstGeom prst="rect">
            <a:avLst/>
          </a:prstGeom>
          <a:noFill/>
          <a:ln/>
        </p:spPr>
        <p:txBody>
          <a:bodyPr wrap="square" lIns="0" tIns="0" rIns="0" bIns="0" rtlCol="0" anchor="ctr"/>
          <a:lstStyle/>
          <a:p>
            <a:pPr indent="0" marL="0">
              <a:buNone/>
            </a:pPr>
            <a:r>
              <a:rPr lang="en-US" sz="3600" b="1" dirty="0">
                <a:solidFill>
                  <a:srgbClr val="CC0000"/>
                </a:solidFill>
                <a:latin typeface="Georgia" pitchFamily="34" charset="0"/>
                <a:ea typeface="Georgia" pitchFamily="34" charset="-122"/>
                <a:cs typeface="Georgia" pitchFamily="34" charset="-120"/>
              </a:rPr>
              <a:t>($167,625)</a:t>
            </a:r>
            <a:endParaRPr lang="en-US" sz="3600" dirty="0"/>
          </a:p>
        </p:txBody>
      </p:sp>
      <p:sp>
        <p:nvSpPr>
          <p:cNvPr id="6" name="Text 4"/>
          <p:cNvSpPr/>
          <p:nvPr/>
        </p:nvSpPr>
        <p:spPr>
          <a:xfrm>
            <a:off x="822960" y="2011680"/>
            <a:ext cx="3291840" cy="320040"/>
          </a:xfrm>
          <a:prstGeom prst="rect">
            <a:avLst/>
          </a:prstGeom>
          <a:noFill/>
          <a:ln/>
        </p:spPr>
        <p:txBody>
          <a:bodyPr wrap="square" lIns="0" tIns="0" rIns="0" bIns="0" rtlCol="0" anchor="ctr"/>
          <a:lstStyle/>
          <a:p>
            <a:pPr indent="0" marL="0">
              <a:buNone/>
            </a:pPr>
            <a:r>
              <a:rPr lang="en-US" sz="1300" b="1" dirty="0">
                <a:solidFill>
                  <a:srgbClr val="1E2761"/>
                </a:solidFill>
                <a:latin typeface="Calibri" pitchFamily="34" charset="0"/>
                <a:ea typeface="Calibri" pitchFamily="34" charset="-122"/>
                <a:cs typeface="Calibri" pitchFamily="34" charset="-120"/>
              </a:rPr>
              <a:t>Net Result (REVISED w/ Cable)</a:t>
            </a:r>
            <a:endParaRPr lang="en-US" sz="1300" dirty="0"/>
          </a:p>
        </p:txBody>
      </p:sp>
      <p:sp>
        <p:nvSpPr>
          <p:cNvPr id="7" name="Text 5"/>
          <p:cNvSpPr/>
          <p:nvPr/>
        </p:nvSpPr>
        <p:spPr>
          <a:xfrm>
            <a:off x="822960" y="2286000"/>
            <a:ext cx="3291840" cy="320040"/>
          </a:xfrm>
          <a:prstGeom prst="rect">
            <a:avLst/>
          </a:prstGeom>
          <a:noFill/>
          <a:ln/>
        </p:spPr>
        <p:txBody>
          <a:bodyPr wrap="square" lIns="0" tIns="0" rIns="0" bIns="0" rtlCol="0" anchor="ctr"/>
          <a:lstStyle/>
          <a:p>
            <a:pPr indent="0" marL="0">
              <a:buNone/>
            </a:pPr>
            <a:r>
              <a:rPr lang="en-US" sz="1100" i="1" dirty="0">
                <a:solidFill>
                  <a:srgbClr val="888888"/>
                </a:solidFill>
                <a:latin typeface="Calibri" pitchFamily="34" charset="0"/>
                <a:ea typeface="Calibri" pitchFamily="34" charset="-122"/>
                <a:cs typeface="Calibri" pitchFamily="34" charset="-120"/>
              </a:rPr>
              <a:t>DEFICIT — undocumented expenses + golf cart reclass</a:t>
            </a:r>
            <a:endParaRPr lang="en-US" sz="1100" dirty="0"/>
          </a:p>
        </p:txBody>
      </p:sp>
      <p:sp>
        <p:nvSpPr>
          <p:cNvPr id="8" name="Shape 6"/>
          <p:cNvSpPr/>
          <p:nvPr/>
        </p:nvSpPr>
        <p:spPr>
          <a:xfrm>
            <a:off x="4754880" y="1188720"/>
            <a:ext cx="3840480" cy="155448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9" name="Shape 7"/>
          <p:cNvSpPr/>
          <p:nvPr/>
        </p:nvSpPr>
        <p:spPr>
          <a:xfrm>
            <a:off x="4754880" y="1188720"/>
            <a:ext cx="64008" cy="1554480"/>
          </a:xfrm>
          <a:prstGeom prst="rect">
            <a:avLst/>
          </a:prstGeom>
          <a:solidFill>
            <a:srgbClr val="CC0000"/>
          </a:solidFill>
          <a:ln/>
        </p:spPr>
      </p:sp>
      <p:sp>
        <p:nvSpPr>
          <p:cNvPr id="10" name="Text 8"/>
          <p:cNvSpPr/>
          <p:nvPr/>
        </p:nvSpPr>
        <p:spPr>
          <a:xfrm>
            <a:off x="5029200" y="1371600"/>
            <a:ext cx="3291840" cy="731520"/>
          </a:xfrm>
          <a:prstGeom prst="rect">
            <a:avLst/>
          </a:prstGeom>
          <a:noFill/>
          <a:ln/>
        </p:spPr>
        <p:txBody>
          <a:bodyPr wrap="square" lIns="0" tIns="0" rIns="0" bIns="0" rtlCol="0" anchor="ctr"/>
          <a:lstStyle/>
          <a:p>
            <a:pPr indent="0" marL="0">
              <a:buNone/>
            </a:pPr>
            <a:r>
              <a:rPr lang="en-US" sz="3600" b="1" dirty="0">
                <a:solidFill>
                  <a:srgbClr val="CC0000"/>
                </a:solidFill>
                <a:latin typeface="Georgia" pitchFamily="34" charset="0"/>
                <a:ea typeface="Georgia" pitchFamily="34" charset="-122"/>
                <a:cs typeface="Georgia" pitchFamily="34" charset="-120"/>
              </a:rPr>
              <a:t>($306,356)</a:t>
            </a:r>
            <a:endParaRPr lang="en-US" sz="3600" dirty="0"/>
          </a:p>
        </p:txBody>
      </p:sp>
      <p:sp>
        <p:nvSpPr>
          <p:cNvPr id="11" name="Text 9"/>
          <p:cNvSpPr/>
          <p:nvPr/>
        </p:nvSpPr>
        <p:spPr>
          <a:xfrm>
            <a:off x="5029200" y="2011680"/>
            <a:ext cx="3291840" cy="320040"/>
          </a:xfrm>
          <a:prstGeom prst="rect">
            <a:avLst/>
          </a:prstGeom>
          <a:noFill/>
          <a:ln/>
        </p:spPr>
        <p:txBody>
          <a:bodyPr wrap="square" lIns="0" tIns="0" rIns="0" bIns="0" rtlCol="0" anchor="ctr"/>
          <a:lstStyle/>
          <a:p>
            <a:pPr indent="0" marL="0">
              <a:buNone/>
            </a:pPr>
            <a:r>
              <a:rPr lang="en-US" sz="1300" b="1" dirty="0">
                <a:solidFill>
                  <a:srgbClr val="1E2761"/>
                </a:solidFill>
                <a:latin typeface="Calibri" pitchFamily="34" charset="0"/>
                <a:ea typeface="Calibri" pitchFamily="34" charset="-122"/>
                <a:cs typeface="Calibri" pitchFamily="34" charset="-120"/>
              </a:rPr>
              <a:t>Cash Flow Crisis</a:t>
            </a:r>
            <a:endParaRPr lang="en-US" sz="1300" dirty="0"/>
          </a:p>
        </p:txBody>
      </p:sp>
      <p:sp>
        <p:nvSpPr>
          <p:cNvPr id="12" name="Text 10"/>
          <p:cNvSpPr/>
          <p:nvPr/>
        </p:nvSpPr>
        <p:spPr>
          <a:xfrm>
            <a:off x="5029200" y="2286000"/>
            <a:ext cx="3291840" cy="320040"/>
          </a:xfrm>
          <a:prstGeom prst="rect">
            <a:avLst/>
          </a:prstGeom>
          <a:noFill/>
          <a:ln/>
        </p:spPr>
        <p:txBody>
          <a:bodyPr wrap="square" lIns="0" tIns="0" rIns="0" bIns="0" rtlCol="0" anchor="ctr"/>
          <a:lstStyle/>
          <a:p>
            <a:pPr indent="0" marL="0">
              <a:buNone/>
            </a:pPr>
            <a:r>
              <a:rPr lang="en-US" sz="1100" i="1" dirty="0">
                <a:solidFill>
                  <a:srgbClr val="888888"/>
                </a:solidFill>
                <a:latin typeface="Calibri" pitchFamily="34" charset="0"/>
                <a:ea typeface="Calibri" pitchFamily="34" charset="-122"/>
                <a:cs typeface="Calibri" pitchFamily="34" charset="-120"/>
              </a:rPr>
              <a:t>$475K obligations vs $169K est. cash (Mar)</a:t>
            </a:r>
            <a:endParaRPr lang="en-US" sz="1100" dirty="0"/>
          </a:p>
        </p:txBody>
      </p:sp>
      <p:sp>
        <p:nvSpPr>
          <p:cNvPr id="13" name="Shape 11"/>
          <p:cNvSpPr/>
          <p:nvPr/>
        </p:nvSpPr>
        <p:spPr>
          <a:xfrm>
            <a:off x="548640" y="3017520"/>
            <a:ext cx="3840480" cy="155448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14" name="Shape 12"/>
          <p:cNvSpPr/>
          <p:nvPr/>
        </p:nvSpPr>
        <p:spPr>
          <a:xfrm>
            <a:off x="548640" y="3017520"/>
            <a:ext cx="64008" cy="1554480"/>
          </a:xfrm>
          <a:prstGeom prst="rect">
            <a:avLst/>
          </a:prstGeom>
          <a:solidFill>
            <a:srgbClr val="1E2761"/>
          </a:solidFill>
          <a:ln/>
        </p:spPr>
      </p:sp>
      <p:sp>
        <p:nvSpPr>
          <p:cNvPr id="15" name="Text 13"/>
          <p:cNvSpPr/>
          <p:nvPr/>
        </p:nvSpPr>
        <p:spPr>
          <a:xfrm>
            <a:off x="822960" y="3200400"/>
            <a:ext cx="3291840" cy="731520"/>
          </a:xfrm>
          <a:prstGeom prst="rect">
            <a:avLst/>
          </a:prstGeom>
          <a:noFill/>
          <a:ln/>
        </p:spPr>
        <p:txBody>
          <a:bodyPr wrap="square" lIns="0" tIns="0" rIns="0" bIns="0" rtlCol="0" anchor="ctr"/>
          <a:lstStyle/>
          <a:p>
            <a:pPr indent="0" marL="0">
              <a:buNone/>
            </a:pPr>
            <a:r>
              <a:rPr lang="en-US" sz="3600" b="1" dirty="0">
                <a:solidFill>
                  <a:srgbClr val="1E2761"/>
                </a:solidFill>
                <a:latin typeface="Georgia" pitchFamily="34" charset="0"/>
                <a:ea typeface="Georgia" pitchFamily="34" charset="-122"/>
                <a:cs typeface="Georgia" pitchFamily="34" charset="-120"/>
              </a:rPr>
              <a:t>$1582K</a:t>
            </a:r>
            <a:endParaRPr lang="en-US" sz="3600" dirty="0"/>
          </a:p>
        </p:txBody>
      </p:sp>
      <p:sp>
        <p:nvSpPr>
          <p:cNvPr id="16" name="Text 14"/>
          <p:cNvSpPr/>
          <p:nvPr/>
        </p:nvSpPr>
        <p:spPr>
          <a:xfrm>
            <a:off x="822960" y="3840480"/>
            <a:ext cx="3291840" cy="320040"/>
          </a:xfrm>
          <a:prstGeom prst="rect">
            <a:avLst/>
          </a:prstGeom>
          <a:noFill/>
          <a:ln/>
        </p:spPr>
        <p:txBody>
          <a:bodyPr wrap="square" lIns="0" tIns="0" rIns="0" bIns="0" rtlCol="0" anchor="ctr"/>
          <a:lstStyle/>
          <a:p>
            <a:pPr indent="0" marL="0">
              <a:buNone/>
            </a:pPr>
            <a:r>
              <a:rPr lang="en-US" sz="1300" b="1" dirty="0">
                <a:solidFill>
                  <a:srgbClr val="1E2761"/>
                </a:solidFill>
                <a:latin typeface="Calibri" pitchFamily="34" charset="0"/>
                <a:ea typeface="Calibri" pitchFamily="34" charset="-122"/>
                <a:cs typeface="Calibri" pitchFamily="34" charset="-120"/>
              </a:rPr>
              <a:t>Total Debt Outstanding</a:t>
            </a:r>
            <a:endParaRPr lang="en-US" sz="1300" dirty="0"/>
          </a:p>
        </p:txBody>
      </p:sp>
      <p:sp>
        <p:nvSpPr>
          <p:cNvPr id="17" name="Text 15"/>
          <p:cNvSpPr/>
          <p:nvPr/>
        </p:nvSpPr>
        <p:spPr>
          <a:xfrm>
            <a:off x="822960" y="4114800"/>
            <a:ext cx="3291840" cy="320040"/>
          </a:xfrm>
          <a:prstGeom prst="rect">
            <a:avLst/>
          </a:prstGeom>
          <a:noFill/>
          <a:ln/>
        </p:spPr>
        <p:txBody>
          <a:bodyPr wrap="square" lIns="0" tIns="0" rIns="0" bIns="0" rtlCol="0" anchor="ctr"/>
          <a:lstStyle/>
          <a:p>
            <a:pPr indent="0" marL="0">
              <a:buNone/>
            </a:pPr>
            <a:r>
              <a:rPr lang="en-US" sz="1100" i="1" dirty="0">
                <a:solidFill>
                  <a:srgbClr val="888888"/>
                </a:solidFill>
                <a:latin typeface="Calibri" pitchFamily="34" charset="0"/>
                <a:ea typeface="Calibri" pitchFamily="34" charset="-122"/>
                <a:cs typeface="Calibri" pitchFamily="34" charset="-120"/>
              </a:rPr>
              <a:t>3 loans, $23K/mo auto-drafted</a:t>
            </a:r>
            <a:endParaRPr lang="en-US" sz="1100" dirty="0"/>
          </a:p>
        </p:txBody>
      </p:sp>
      <p:sp>
        <p:nvSpPr>
          <p:cNvPr id="18" name="Shape 16"/>
          <p:cNvSpPr/>
          <p:nvPr/>
        </p:nvSpPr>
        <p:spPr>
          <a:xfrm>
            <a:off x="4754880" y="3017520"/>
            <a:ext cx="3840480" cy="155448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19" name="Shape 17"/>
          <p:cNvSpPr/>
          <p:nvPr/>
        </p:nvSpPr>
        <p:spPr>
          <a:xfrm>
            <a:off x="4754880" y="3017520"/>
            <a:ext cx="64008" cy="1554480"/>
          </a:xfrm>
          <a:prstGeom prst="rect">
            <a:avLst/>
          </a:prstGeom>
          <a:solidFill>
            <a:srgbClr val="B71C1C"/>
          </a:solidFill>
          <a:ln/>
        </p:spPr>
      </p:sp>
      <p:sp>
        <p:nvSpPr>
          <p:cNvPr id="20" name="Text 18"/>
          <p:cNvSpPr/>
          <p:nvPr/>
        </p:nvSpPr>
        <p:spPr>
          <a:xfrm>
            <a:off x="5029200" y="3200400"/>
            <a:ext cx="3291840" cy="731520"/>
          </a:xfrm>
          <a:prstGeom prst="rect">
            <a:avLst/>
          </a:prstGeom>
          <a:noFill/>
          <a:ln/>
        </p:spPr>
        <p:txBody>
          <a:bodyPr wrap="square" lIns="0" tIns="0" rIns="0" bIns="0" rtlCol="0" anchor="ctr"/>
          <a:lstStyle/>
          <a:p>
            <a:pPr indent="0" marL="0">
              <a:buNone/>
            </a:pPr>
            <a:r>
              <a:rPr lang="en-US" sz="3600" b="1" dirty="0">
                <a:solidFill>
                  <a:srgbClr val="B71C1C"/>
                </a:solidFill>
                <a:latin typeface="Georgia" pitchFamily="34" charset="0"/>
                <a:ea typeface="Georgia" pitchFamily="34" charset="-122"/>
                <a:cs typeface="Georgia" pitchFamily="34" charset="-120"/>
              </a:rPr>
              <a:t>$273,263+</a:t>
            </a:r>
            <a:endParaRPr lang="en-US" sz="3600" dirty="0"/>
          </a:p>
        </p:txBody>
      </p:sp>
      <p:sp>
        <p:nvSpPr>
          <p:cNvPr id="21" name="Text 19"/>
          <p:cNvSpPr/>
          <p:nvPr/>
        </p:nvSpPr>
        <p:spPr>
          <a:xfrm>
            <a:off x="5029200" y="3840480"/>
            <a:ext cx="3291840" cy="320040"/>
          </a:xfrm>
          <a:prstGeom prst="rect">
            <a:avLst/>
          </a:prstGeom>
          <a:noFill/>
          <a:ln/>
        </p:spPr>
        <p:txBody>
          <a:bodyPr wrap="square" lIns="0" tIns="0" rIns="0" bIns="0" rtlCol="0" anchor="ctr"/>
          <a:lstStyle/>
          <a:p>
            <a:pPr indent="0" marL="0">
              <a:buNone/>
            </a:pPr>
            <a:r>
              <a:rPr lang="en-US" sz="1300" b="1" dirty="0">
                <a:solidFill>
                  <a:srgbClr val="1E2761"/>
                </a:solidFill>
                <a:latin typeface="Calibri" pitchFamily="34" charset="0"/>
                <a:ea typeface="Calibri" pitchFamily="34" charset="-122"/>
                <a:cs typeface="Calibri" pitchFamily="34" charset="-120"/>
              </a:rPr>
              <a:t>Undocumented Expenses</a:t>
            </a:r>
            <a:endParaRPr lang="en-US" sz="1300" dirty="0"/>
          </a:p>
        </p:txBody>
      </p:sp>
      <p:sp>
        <p:nvSpPr>
          <p:cNvPr id="22" name="Text 20"/>
          <p:cNvSpPr/>
          <p:nvPr/>
        </p:nvSpPr>
        <p:spPr>
          <a:xfrm>
            <a:off x="5029200" y="4114800"/>
            <a:ext cx="3291840" cy="320040"/>
          </a:xfrm>
          <a:prstGeom prst="rect">
            <a:avLst/>
          </a:prstGeom>
          <a:noFill/>
          <a:ln/>
        </p:spPr>
        <p:txBody>
          <a:bodyPr wrap="square" lIns="0" tIns="0" rIns="0" bIns="0" rtlCol="0" anchor="ctr"/>
          <a:lstStyle/>
          <a:p>
            <a:pPr indent="0" marL="0">
              <a:buNone/>
            </a:pPr>
            <a:r>
              <a:rPr lang="en-US" sz="1100" i="1" dirty="0">
                <a:solidFill>
                  <a:srgbClr val="888888"/>
                </a:solidFill>
                <a:latin typeface="Calibri" pitchFamily="34" charset="0"/>
                <a:ea typeface="Calibri" pitchFamily="34" charset="-122"/>
                <a:cs typeface="Calibri" pitchFamily="34" charset="-120"/>
              </a:rPr>
              <a:t>~$39,038/mo × 7 months — $37K identified</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CF6F5"/>
        </a:solidFill>
      </p:bgPr>
    </p:bg>
    <p:spTree>
      <p:nvGrpSpPr>
        <p:cNvPr id="1" name=""/>
        <p:cNvGrpSpPr/>
        <p:nvPr/>
      </p:nvGrpSpPr>
      <p:grpSpPr>
        <a:xfrm>
          <a:off x="0" y="0"/>
          <a:ext cx="0" cy="0"/>
          <a:chOff x="0" y="0"/>
          <a:chExt cx="0" cy="0"/>
        </a:xfrm>
      </p:grpSpPr>
      <p:sp>
        <p:nvSpPr>
          <p:cNvPr id="2" name="Text 0"/>
          <p:cNvSpPr/>
          <p:nvPr/>
        </p:nvSpPr>
        <p:spPr>
          <a:xfrm>
            <a:off x="548640" y="274320"/>
            <a:ext cx="8046720" cy="640080"/>
          </a:xfrm>
          <a:prstGeom prst="rect">
            <a:avLst/>
          </a:prstGeom>
          <a:noFill/>
          <a:ln/>
        </p:spPr>
        <p:txBody>
          <a:bodyPr wrap="square" lIns="0" tIns="0" rIns="0" bIns="0" rtlCol="0" anchor="ctr"/>
          <a:lstStyle/>
          <a:p>
            <a:pPr indent="0" marL="0">
              <a:buNone/>
            </a:pPr>
            <a:r>
              <a:rPr lang="en-US" sz="2800" b="1" dirty="0">
                <a:solidFill>
                  <a:srgbClr val="1E2761"/>
                </a:solidFill>
                <a:latin typeface="Georgia" pitchFamily="34" charset="0"/>
                <a:ea typeface="Georgia" pitchFamily="34" charset="-122"/>
                <a:cs typeface="Georgia" pitchFamily="34" charset="-120"/>
              </a:rPr>
              <a:t>Budget: Proposed vs Final Approved</a:t>
            </a:r>
            <a:endParaRPr lang="en-US" sz="2800" dirty="0"/>
          </a:p>
        </p:txBody>
      </p:sp>
      <p:graphicFrame>
        <p:nvGraphicFramePr>
          <p:cNvPr id="4" name="Table 0"/>
          <p:cNvGraphicFramePr>
            <a:graphicFrameLocks noGrp="1"/>
          </p:cNvGraphicFramePr>
          <p:nvPr>
            <p:extLst>
              <p:ext uri="{D42A27DB-BD31-4B8C-83A1-F6EECF244321}">
                <p14:modId xmlns:p14="http://schemas.microsoft.com/office/powerpoint/2010/main" val="1579011935"/>
              </p:ext>
            </p:extLst>
          </p:nvPr>
        </p:nvGraphicFramePr>
        <p:xfrm>
          <a:off x="548640" y="1097280"/>
          <a:ext cx="8046720" cy="914400"/>
        </p:xfrm>
        <a:graphic>
          <a:graphicData uri="http://schemas.openxmlformats.org/drawingml/2006/table">
            <a:tbl>
              <a:tblPr/>
              <a:tblGrid>
                <a:gridCol w="2743200"/>
                <a:gridCol w="1828800"/>
                <a:gridCol w="1828800"/>
                <a:gridCol w="1645920"/>
              </a:tblGrid>
              <a:tr h="457200">
                <a:tc>
                  <a:txBody>
                    <a:bodyPr/>
                    <a:lstStyle/>
                    <a:p>
                      <a:pPr indent="0" marL="0">
                        <a:buNone/>
                      </a:pPr>
                      <a:r>
                        <a:rPr lang="en-US" sz="1100" b="1" dirty="0">
                          <a:solidFill>
                            <a:srgbClr val="FFFFFF"/>
                          </a:solidFill>
                          <a:latin typeface="Calibri" pitchFamily="34" charset="0"/>
                          <a:ea typeface="Calibri" pitchFamily="34" charset="-122"/>
                          <a:cs typeface="Calibri" pitchFamily="34" charset="-120"/>
                        </a:rPr>
                        <a:t>Category</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E2761"/>
                    </a:solidFill>
                  </a:tcPr>
                </a:tc>
                <a:tc>
                  <a:txBody>
                    <a:bodyPr/>
                    <a:lstStyle/>
                    <a:p>
                      <a:pPr algn="ctr" indent="0" marL="0">
                        <a:buNone/>
                      </a:pPr>
                      <a:r>
                        <a:rPr lang="en-US" sz="1100" b="1" dirty="0">
                          <a:solidFill>
                            <a:srgbClr val="FFFFFF"/>
                          </a:solidFill>
                          <a:latin typeface="Calibri" pitchFamily="34" charset="0"/>
                          <a:ea typeface="Calibri" pitchFamily="34" charset="-122"/>
                          <a:cs typeface="Calibri" pitchFamily="34" charset="-120"/>
                        </a:rPr>
                        <a:t>Proposed</a:t>
                      </a:r>
                      <a:endParaRPr lang="en-US" sz="1100" dirty="0">
                        <a:latin typeface="Calibri" charset="0"/>
                        <a:ea typeface="Calibri" charset="0"/>
                        <a:cs typeface="Calibri" charset="0"/>
                      </a:endParaRPr>
                    </a:p>
                    <a:p>
                      <a:pPr algn="ctr" indent="0" marL="0">
                        <a:buNone/>
                      </a:pPr>
                      <a:r>
                        <a:rPr lang="en-US" sz="1100" b="1" dirty="0">
                          <a:solidFill>
                            <a:srgbClr val="FFFFFF"/>
                          </a:solidFill>
                          <a:latin typeface="Calibri" pitchFamily="34" charset="0"/>
                          <a:ea typeface="Calibri" pitchFamily="34" charset="-122"/>
                          <a:cs typeface="Calibri" pitchFamily="34" charset="-120"/>
                        </a:rPr>
                        <a:t>(Workbook v3)</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E2761"/>
                    </a:solidFill>
                  </a:tcPr>
                </a:tc>
                <a:tc>
                  <a:txBody>
                    <a:bodyPr/>
                    <a:lstStyle/>
                    <a:p>
                      <a:pPr algn="ctr" indent="0" marL="0">
                        <a:buNone/>
                      </a:pPr>
                      <a:r>
                        <a:rPr lang="en-US" sz="1100" b="1" dirty="0">
                          <a:solidFill>
                            <a:srgbClr val="FFFFFF"/>
                          </a:solidFill>
                          <a:latin typeface="Calibri" pitchFamily="34" charset="0"/>
                          <a:ea typeface="Calibri" pitchFamily="34" charset="-122"/>
                          <a:cs typeface="Calibri" pitchFamily="34" charset="-120"/>
                        </a:rPr>
                        <a:t>Final Approved</a:t>
                      </a:r>
                      <a:endParaRPr lang="en-US" sz="1100" dirty="0">
                        <a:latin typeface="Calibri" charset="0"/>
                        <a:ea typeface="Calibri" charset="0"/>
                        <a:cs typeface="Calibri" charset="0"/>
                      </a:endParaRPr>
                    </a:p>
                    <a:p>
                      <a:pPr algn="ctr" indent="0" marL="0">
                        <a:buNone/>
                      </a:pPr>
                      <a:r>
                        <a:rPr lang="en-US" sz="1100" b="1" dirty="0">
                          <a:solidFill>
                            <a:srgbClr val="FFFFFF"/>
                          </a:solidFill>
                          <a:latin typeface="Calibri" pitchFamily="34" charset="0"/>
                          <a:ea typeface="Calibri" pitchFamily="34" charset="-122"/>
                          <a:cs typeface="Calibri" pitchFamily="34" charset="-120"/>
                        </a:rPr>
                        <a:t>(Exhibit F)</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E2761"/>
                    </a:solidFill>
                  </a:tcPr>
                </a:tc>
                <a:tc>
                  <a:txBody>
                    <a:bodyPr/>
                    <a:lstStyle/>
                    <a:p>
                      <a:pPr algn="ctr" indent="0" marL="0">
                        <a:buNone/>
                      </a:pPr>
                      <a:r>
                        <a:rPr lang="en-US" sz="1100" b="1" dirty="0">
                          <a:solidFill>
                            <a:srgbClr val="FFFFFF"/>
                          </a:solidFill>
                          <a:latin typeface="Calibri" pitchFamily="34" charset="0"/>
                          <a:ea typeface="Calibri" pitchFamily="34" charset="-122"/>
                          <a:cs typeface="Calibri" pitchFamily="34" charset="-120"/>
                        </a:rPr>
                        <a:t>Difference</a:t>
                      </a:r>
                      <a:endParaRPr lang="en-US" sz="11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E2761"/>
                    </a:solidFill>
                  </a:tcPr>
                </a:tc>
              </a:tr>
              <a:tr h="365760">
                <a:tc>
                  <a:txBody>
                    <a:bodyPr/>
                    <a:lstStyle/>
                    <a:p>
                      <a:pPr indent="0" marL="0">
                        <a:buNone/>
                      </a:pPr>
                      <a:r>
                        <a:rPr lang="en-US" sz="1200" b="1" dirty="0">
                          <a:solidFill>
                            <a:srgbClr val="333333"/>
                          </a:solidFill>
                          <a:latin typeface="Calibri" pitchFamily="34" charset="0"/>
                          <a:ea typeface="Calibri" pitchFamily="34" charset="-122"/>
                          <a:cs typeface="Calibri" pitchFamily="34" charset="-120"/>
                        </a:rPr>
                        <a:t>Total Income</a:t>
                      </a:r>
                      <a:endParaRPr lang="en-US" sz="12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200" dirty="0">
                          <a:solidFill>
                            <a:srgbClr val="333333"/>
                          </a:solidFill>
                          <a:latin typeface="Calibri" pitchFamily="34" charset="0"/>
                          <a:ea typeface="Calibri" pitchFamily="34" charset="-122"/>
                          <a:cs typeface="Calibri" pitchFamily="34" charset="-120"/>
                        </a:rPr>
                        <a:t>$1,882,517</a:t>
                      </a:r>
                      <a:endParaRPr lang="en-US" sz="12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200" dirty="0">
                          <a:solidFill>
                            <a:srgbClr val="333333"/>
                          </a:solidFill>
                          <a:latin typeface="Calibri" pitchFamily="34" charset="0"/>
                          <a:ea typeface="Calibri" pitchFamily="34" charset="-122"/>
                          <a:cs typeface="Calibri" pitchFamily="34" charset="-120"/>
                        </a:rPr>
                        <a:t>$1,863,079</a:t>
                      </a:r>
                      <a:endParaRPr lang="en-US" sz="12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200" dirty="0">
                          <a:solidFill>
                            <a:srgbClr val="CC0000"/>
                          </a:solidFill>
                          <a:latin typeface="Calibri" pitchFamily="34" charset="0"/>
                          <a:ea typeface="Calibri" pitchFamily="34" charset="-122"/>
                          <a:cs typeface="Calibri" pitchFamily="34" charset="-120"/>
                        </a:rPr>
                        <a:t>($19,438)</a:t>
                      </a:r>
                      <a:endParaRPr lang="en-US" sz="12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r>
              <a:tr h="365760">
                <a:tc>
                  <a:txBody>
                    <a:bodyPr/>
                    <a:lstStyle/>
                    <a:p>
                      <a:pPr indent="0" marL="0">
                        <a:buNone/>
                      </a:pPr>
                      <a:r>
                        <a:rPr lang="en-US" sz="1200" dirty="0">
                          <a:solidFill>
                            <a:srgbClr val="333333"/>
                          </a:solidFill>
                          <a:latin typeface="Calibri" pitchFamily="34" charset="0"/>
                          <a:ea typeface="Calibri" pitchFamily="34" charset="-122"/>
                          <a:cs typeface="Calibri" pitchFamily="34" charset="-120"/>
                        </a:rPr>
                        <a:t>Administrative</a:t>
                      </a:r>
                      <a:endParaRPr lang="en-US" sz="12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200" dirty="0">
                          <a:solidFill>
                            <a:srgbClr val="333333"/>
                          </a:solidFill>
                          <a:latin typeface="Calibri" pitchFamily="34" charset="0"/>
                          <a:ea typeface="Calibri" pitchFamily="34" charset="-122"/>
                          <a:cs typeface="Calibri" pitchFamily="34" charset="-120"/>
                        </a:rPr>
                        <a:t>$762,167</a:t>
                      </a:r>
                      <a:endParaRPr lang="en-US" sz="12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200" dirty="0">
                          <a:solidFill>
                            <a:srgbClr val="333333"/>
                          </a:solidFill>
                          <a:latin typeface="Calibri" pitchFamily="34" charset="0"/>
                          <a:ea typeface="Calibri" pitchFamily="34" charset="-122"/>
                          <a:cs typeface="Calibri" pitchFamily="34" charset="-120"/>
                        </a:rPr>
                        <a:t>$715,474</a:t>
                      </a:r>
                      <a:endParaRPr lang="en-US" sz="12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200" dirty="0">
                          <a:solidFill>
                            <a:srgbClr val="006600"/>
                          </a:solidFill>
                          <a:latin typeface="Calibri" pitchFamily="34" charset="0"/>
                          <a:ea typeface="Calibri" pitchFamily="34" charset="-122"/>
                          <a:cs typeface="Calibri" pitchFamily="34" charset="-120"/>
                        </a:rPr>
                        <a:t>($46,693)</a:t>
                      </a:r>
                      <a:endParaRPr lang="en-US" sz="12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r>
              <a:tr h="365760">
                <a:tc>
                  <a:txBody>
                    <a:bodyPr/>
                    <a:lstStyle/>
                    <a:p>
                      <a:pPr indent="0" marL="0">
                        <a:buNone/>
                      </a:pPr>
                      <a:r>
                        <a:rPr lang="en-US" sz="1200" dirty="0">
                          <a:solidFill>
                            <a:srgbClr val="333333"/>
                          </a:solidFill>
                          <a:latin typeface="Calibri" pitchFamily="34" charset="0"/>
                          <a:ea typeface="Calibri" pitchFamily="34" charset="-122"/>
                          <a:cs typeface="Calibri" pitchFamily="34" charset="-120"/>
                        </a:rPr>
                        <a:t>Utilities</a:t>
                      </a:r>
                      <a:endParaRPr lang="en-US" sz="12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200" dirty="0">
                          <a:solidFill>
                            <a:srgbClr val="333333"/>
                          </a:solidFill>
                          <a:latin typeface="Calibri" pitchFamily="34" charset="0"/>
                          <a:ea typeface="Calibri" pitchFamily="34" charset="-122"/>
                          <a:cs typeface="Calibri" pitchFamily="34" charset="-120"/>
                        </a:rPr>
                        <a:t>$349,775</a:t>
                      </a:r>
                      <a:endParaRPr lang="en-US" sz="12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200" dirty="0">
                          <a:solidFill>
                            <a:srgbClr val="333333"/>
                          </a:solidFill>
                          <a:latin typeface="Calibri" pitchFamily="34" charset="0"/>
                          <a:ea typeface="Calibri" pitchFamily="34" charset="-122"/>
                          <a:cs typeface="Calibri" pitchFamily="34" charset="-120"/>
                        </a:rPr>
                        <a:t>$338,575</a:t>
                      </a:r>
                      <a:endParaRPr lang="en-US" sz="12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200" dirty="0">
                          <a:solidFill>
                            <a:srgbClr val="006600"/>
                          </a:solidFill>
                          <a:latin typeface="Calibri" pitchFamily="34" charset="0"/>
                          <a:ea typeface="Calibri" pitchFamily="34" charset="-122"/>
                          <a:cs typeface="Calibri" pitchFamily="34" charset="-120"/>
                        </a:rPr>
                        <a:t>($11,200)</a:t>
                      </a:r>
                      <a:endParaRPr lang="en-US" sz="12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r>
              <a:tr h="365760">
                <a:tc>
                  <a:txBody>
                    <a:bodyPr/>
                    <a:lstStyle/>
                    <a:p>
                      <a:pPr indent="0" marL="0">
                        <a:buNone/>
                      </a:pPr>
                      <a:r>
                        <a:rPr lang="en-US" sz="1200" dirty="0">
                          <a:solidFill>
                            <a:srgbClr val="333333"/>
                          </a:solidFill>
                          <a:latin typeface="Calibri" pitchFamily="34" charset="0"/>
                          <a:ea typeface="Calibri" pitchFamily="34" charset="-122"/>
                          <a:cs typeface="Calibri" pitchFamily="34" charset="-120"/>
                        </a:rPr>
                        <a:t>Operational</a:t>
                      </a:r>
                      <a:endParaRPr lang="en-US" sz="12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200" dirty="0">
                          <a:solidFill>
                            <a:srgbClr val="333333"/>
                          </a:solidFill>
                          <a:latin typeface="Calibri" pitchFamily="34" charset="0"/>
                          <a:ea typeface="Calibri" pitchFamily="34" charset="-122"/>
                          <a:cs typeface="Calibri" pitchFamily="34" charset="-120"/>
                        </a:rPr>
                        <a:t>$538,820</a:t>
                      </a:r>
                      <a:endParaRPr lang="en-US" sz="12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200" dirty="0">
                          <a:solidFill>
                            <a:srgbClr val="333333"/>
                          </a:solidFill>
                          <a:latin typeface="Calibri" pitchFamily="34" charset="0"/>
                          <a:ea typeface="Calibri" pitchFamily="34" charset="-122"/>
                          <a:cs typeface="Calibri" pitchFamily="34" charset="-120"/>
                        </a:rPr>
                        <a:t>$493,120</a:t>
                      </a:r>
                      <a:endParaRPr lang="en-US" sz="12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200" dirty="0">
                          <a:solidFill>
                            <a:srgbClr val="006600"/>
                          </a:solidFill>
                          <a:latin typeface="Calibri" pitchFamily="34" charset="0"/>
                          <a:ea typeface="Calibri" pitchFamily="34" charset="-122"/>
                          <a:cs typeface="Calibri" pitchFamily="34" charset="-120"/>
                        </a:rPr>
                        <a:t>($45,700)</a:t>
                      </a:r>
                      <a:endParaRPr lang="en-US" sz="12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r>
              <a:tr h="365760">
                <a:tc>
                  <a:txBody>
                    <a:bodyPr/>
                    <a:lstStyle/>
                    <a:p>
                      <a:pPr indent="0" marL="0">
                        <a:buNone/>
                      </a:pPr>
                      <a:r>
                        <a:rPr lang="en-US" sz="1200" dirty="0">
                          <a:solidFill>
                            <a:srgbClr val="333333"/>
                          </a:solidFill>
                          <a:latin typeface="Calibri" pitchFamily="34" charset="0"/>
                          <a:ea typeface="Calibri" pitchFamily="34" charset="-122"/>
                          <a:cs typeface="Calibri" pitchFamily="34" charset="-120"/>
                        </a:rPr>
                        <a:t>Fund Transfers</a:t>
                      </a:r>
                      <a:endParaRPr lang="en-US" sz="12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200" dirty="0">
                          <a:solidFill>
                            <a:srgbClr val="333333"/>
                          </a:solidFill>
                          <a:latin typeface="Calibri" pitchFamily="34" charset="0"/>
                          <a:ea typeface="Calibri" pitchFamily="34" charset="-122"/>
                          <a:cs typeface="Calibri" pitchFamily="34" charset="-120"/>
                        </a:rPr>
                        <a:t>$231,755</a:t>
                      </a:r>
                      <a:endParaRPr lang="en-US" sz="12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200" dirty="0">
                          <a:solidFill>
                            <a:srgbClr val="333333"/>
                          </a:solidFill>
                          <a:latin typeface="Calibri" pitchFamily="34" charset="0"/>
                          <a:ea typeface="Calibri" pitchFamily="34" charset="-122"/>
                          <a:cs typeface="Calibri" pitchFamily="34" charset="-120"/>
                        </a:rPr>
                        <a:t>$315,910</a:t>
                      </a:r>
                      <a:endParaRPr lang="en-US" sz="12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200" dirty="0">
                          <a:solidFill>
                            <a:srgbClr val="CC0000"/>
                          </a:solidFill>
                          <a:latin typeface="Calibri" pitchFamily="34" charset="0"/>
                          <a:ea typeface="Calibri" pitchFamily="34" charset="-122"/>
                          <a:cs typeface="Calibri" pitchFamily="34" charset="-120"/>
                        </a:rPr>
                        <a:t>+$84,155</a:t>
                      </a:r>
                      <a:endParaRPr lang="en-US" sz="12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r>
              <a:tr h="411480">
                <a:tc>
                  <a:txBody>
                    <a:bodyPr/>
                    <a:lstStyle/>
                    <a:p>
                      <a:pPr indent="0" marL="0">
                        <a:buNone/>
                      </a:pPr>
                      <a:r>
                        <a:rPr lang="en-US" sz="1200" b="1" dirty="0">
                          <a:solidFill>
                            <a:srgbClr val="333333"/>
                          </a:solidFill>
                          <a:latin typeface="Calibri" pitchFamily="34" charset="0"/>
                          <a:ea typeface="Calibri" pitchFamily="34" charset="-122"/>
                          <a:cs typeface="Calibri" pitchFamily="34" charset="-120"/>
                        </a:rPr>
                        <a:t>Total Expenses</a:t>
                      </a:r>
                      <a:endParaRPr lang="en-US" sz="12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E8F0"/>
                    </a:solidFill>
                  </a:tcPr>
                </a:tc>
                <a:tc>
                  <a:txBody>
                    <a:bodyPr/>
                    <a:lstStyle/>
                    <a:p>
                      <a:pPr algn="r" indent="0" marL="0">
                        <a:buNone/>
                      </a:pPr>
                      <a:r>
                        <a:rPr lang="en-US" sz="1200" b="1" dirty="0">
                          <a:solidFill>
                            <a:srgbClr val="333333"/>
                          </a:solidFill>
                          <a:latin typeface="Calibri" pitchFamily="34" charset="0"/>
                          <a:ea typeface="Calibri" pitchFamily="34" charset="-122"/>
                          <a:cs typeface="Calibri" pitchFamily="34" charset="-120"/>
                        </a:rPr>
                        <a:t>$1,882,517</a:t>
                      </a:r>
                      <a:endParaRPr lang="en-US" sz="12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E8F0"/>
                    </a:solidFill>
                  </a:tcPr>
                </a:tc>
                <a:tc>
                  <a:txBody>
                    <a:bodyPr/>
                    <a:lstStyle/>
                    <a:p>
                      <a:pPr algn="r" indent="0" marL="0">
                        <a:buNone/>
                      </a:pPr>
                      <a:r>
                        <a:rPr lang="en-US" sz="1200" b="1" dirty="0">
                          <a:solidFill>
                            <a:srgbClr val="333333"/>
                          </a:solidFill>
                          <a:latin typeface="Calibri" pitchFamily="34" charset="0"/>
                          <a:ea typeface="Calibri" pitchFamily="34" charset="-122"/>
                          <a:cs typeface="Calibri" pitchFamily="34" charset="-120"/>
                        </a:rPr>
                        <a:t>$1,863,079</a:t>
                      </a:r>
                      <a:endParaRPr lang="en-US" sz="12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E8F0"/>
                    </a:solidFill>
                  </a:tcPr>
                </a:tc>
                <a:tc>
                  <a:txBody>
                    <a:bodyPr/>
                    <a:lstStyle/>
                    <a:p>
                      <a:pPr algn="r" indent="0" marL="0">
                        <a:buNone/>
                      </a:pPr>
                      <a:r>
                        <a:rPr lang="en-US" sz="1200" b="1" dirty="0">
                          <a:solidFill>
                            <a:srgbClr val="006600"/>
                          </a:solidFill>
                          <a:latin typeface="Calibri" pitchFamily="34" charset="0"/>
                          <a:ea typeface="Calibri" pitchFamily="34" charset="-122"/>
                          <a:cs typeface="Calibri" pitchFamily="34" charset="-120"/>
                        </a:rPr>
                        <a:t>($19,438)</a:t>
                      </a:r>
                      <a:endParaRPr lang="en-US" sz="12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E8F0"/>
                    </a:solidFill>
                  </a:tcPr>
                </a:tc>
              </a:tr>
            </a:tbl>
          </a:graphicData>
        </a:graphic>
      </p:graphicFrame>
      <p:sp>
        <p:nvSpPr>
          <p:cNvPr id="4" name="Shape 1"/>
          <p:cNvSpPr/>
          <p:nvPr/>
        </p:nvSpPr>
        <p:spPr>
          <a:xfrm>
            <a:off x="548640" y="4389120"/>
            <a:ext cx="8046720" cy="594360"/>
          </a:xfrm>
          <a:prstGeom prst="rect">
            <a:avLst/>
          </a:prstGeom>
          <a:solidFill>
            <a:srgbClr val="FFF3CD"/>
          </a:solidFill>
          <a:ln/>
          <a:effectLst>
            <a:outerShdw sx="100000" sy="100000" kx="0" ky="0" algn="bl" rotWithShape="0" blurRad="50800" dist="25400" dir="8100000">
              <a:srgbClr val="000000">
                <a:alpha val="12000"/>
              </a:srgbClr>
            </a:outerShdw>
          </a:effectLst>
        </p:spPr>
      </p:sp>
      <p:sp>
        <p:nvSpPr>
          <p:cNvPr id="5" name="Text 2"/>
          <p:cNvSpPr/>
          <p:nvPr/>
        </p:nvSpPr>
        <p:spPr>
          <a:xfrm>
            <a:off x="822960" y="4407408"/>
            <a:ext cx="7498080" cy="530352"/>
          </a:xfrm>
          <a:prstGeom prst="rect">
            <a:avLst/>
          </a:prstGeom>
          <a:noFill/>
          <a:ln/>
        </p:spPr>
        <p:txBody>
          <a:bodyPr wrap="square" lIns="0" tIns="0" rIns="0" bIns="0" rtlCol="0" anchor="ctr"/>
          <a:lstStyle/>
          <a:p>
            <a:pPr indent="0" marL="0">
              <a:buNone/>
            </a:pPr>
            <a:r>
              <a:rPr lang="en-US" sz="1100" dirty="0">
                <a:solidFill>
                  <a:srgbClr val="664D03"/>
                </a:solidFill>
                <a:latin typeface="Calibri" pitchFamily="34" charset="0"/>
                <a:ea typeface="Calibri" pitchFamily="34" charset="-122"/>
                <a:cs typeface="Calibri" pitchFamily="34" charset="-120"/>
              </a:rPr>
              <a:t>Key Change: Final budget doubled reserve contributions (+$55.8K) and increased loan payments (+$28.4K), offset by expense cuts across administrative and operational categories.</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CF6F5"/>
        </a:solidFill>
      </p:bgPr>
    </p:bg>
    <p:spTree>
      <p:nvGrpSpPr>
        <p:cNvPr id="1" name=""/>
        <p:cNvGrpSpPr/>
        <p:nvPr/>
      </p:nvGrpSpPr>
      <p:grpSpPr>
        <a:xfrm>
          <a:off x="0" y="0"/>
          <a:ext cx="0" cy="0"/>
          <a:chOff x="0" y="0"/>
          <a:chExt cx="0" cy="0"/>
        </a:xfrm>
      </p:grpSpPr>
      <p:sp>
        <p:nvSpPr>
          <p:cNvPr id="2" name="Text 0"/>
          <p:cNvSpPr/>
          <p:nvPr/>
        </p:nvSpPr>
        <p:spPr>
          <a:xfrm>
            <a:off x="548640" y="274320"/>
            <a:ext cx="8046720" cy="640080"/>
          </a:xfrm>
          <a:prstGeom prst="rect">
            <a:avLst/>
          </a:prstGeom>
          <a:noFill/>
          <a:ln/>
        </p:spPr>
        <p:txBody>
          <a:bodyPr wrap="square" lIns="0" tIns="0" rIns="0" bIns="0" rtlCol="0" anchor="ctr"/>
          <a:lstStyle/>
          <a:p>
            <a:pPr indent="0" marL="0">
              <a:buNone/>
            </a:pPr>
            <a:r>
              <a:rPr lang="en-US" sz="2800" b="1" dirty="0">
                <a:solidFill>
                  <a:srgbClr val="990011"/>
                </a:solidFill>
                <a:latin typeface="Georgia" pitchFamily="34" charset="0"/>
                <a:ea typeface="Georgia" pitchFamily="34" charset="-122"/>
                <a:cs typeface="Georgia" pitchFamily="34" charset="-120"/>
              </a:rPr>
              <a:t>Labor Costs: CMS + Maintenance Staff</a:t>
            </a:r>
            <a:endParaRPr lang="en-US" sz="2800" dirty="0"/>
          </a:p>
        </p:txBody>
      </p:sp>
      <p:sp>
        <p:nvSpPr>
          <p:cNvPr id="3" name="Shape 1"/>
          <p:cNvSpPr/>
          <p:nvPr/>
        </p:nvSpPr>
        <p:spPr>
          <a:xfrm>
            <a:off x="548640" y="1097280"/>
            <a:ext cx="3840480" cy="256032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4" name="Shape 2"/>
          <p:cNvSpPr/>
          <p:nvPr/>
        </p:nvSpPr>
        <p:spPr>
          <a:xfrm>
            <a:off x="548640" y="1097280"/>
            <a:ext cx="64008" cy="2560320"/>
          </a:xfrm>
          <a:prstGeom prst="rect">
            <a:avLst/>
          </a:prstGeom>
          <a:solidFill>
            <a:srgbClr val="990011"/>
          </a:solidFill>
          <a:ln/>
        </p:spPr>
      </p:sp>
      <p:sp>
        <p:nvSpPr>
          <p:cNvPr id="5" name="Text 3"/>
          <p:cNvSpPr/>
          <p:nvPr/>
        </p:nvSpPr>
        <p:spPr>
          <a:xfrm>
            <a:off x="822960" y="1280160"/>
            <a:ext cx="3291840" cy="914400"/>
          </a:xfrm>
          <a:prstGeom prst="rect">
            <a:avLst/>
          </a:prstGeom>
          <a:noFill/>
          <a:ln/>
        </p:spPr>
        <p:txBody>
          <a:bodyPr wrap="square" lIns="0" tIns="0" rIns="0" bIns="0" rtlCol="0" anchor="ctr"/>
          <a:lstStyle/>
          <a:p>
            <a:pPr indent="0" marL="0">
              <a:buNone/>
            </a:pPr>
            <a:r>
              <a:rPr lang="en-US" sz="3800" b="1" dirty="0">
                <a:solidFill>
                  <a:srgbClr val="990011"/>
                </a:solidFill>
                <a:latin typeface="Georgia" pitchFamily="34" charset="0"/>
                <a:ea typeface="Georgia" pitchFamily="34" charset="-122"/>
                <a:cs typeface="Georgia" pitchFamily="34" charset="-120"/>
              </a:rPr>
              <a:t>$172,895</a:t>
            </a:r>
            <a:endParaRPr lang="en-US" sz="3800" dirty="0"/>
          </a:p>
        </p:txBody>
      </p:sp>
      <p:sp>
        <p:nvSpPr>
          <p:cNvPr id="6" name="Text 4"/>
          <p:cNvSpPr/>
          <p:nvPr/>
        </p:nvSpPr>
        <p:spPr>
          <a:xfrm>
            <a:off x="822960" y="2103120"/>
            <a:ext cx="3291840" cy="640080"/>
          </a:xfrm>
          <a:prstGeom prst="rect">
            <a:avLst/>
          </a:prstGeom>
          <a:noFill/>
          <a:ln/>
        </p:spPr>
        <p:txBody>
          <a:bodyPr wrap="square" lIns="0" tIns="0" rIns="0" bIns="0" rtlCol="0" anchor="ctr"/>
          <a:lstStyle/>
          <a:p>
            <a:pPr indent="0" marL="0">
              <a:buNone/>
            </a:pPr>
            <a:r>
              <a:rPr lang="en-US" sz="1300" dirty="0">
                <a:solidFill>
                  <a:srgbClr val="555555"/>
                </a:solidFill>
                <a:latin typeface="Calibri" pitchFamily="34" charset="0"/>
                <a:ea typeface="Calibri" pitchFamily="34" charset="-122"/>
                <a:cs typeface="Calibri" pitchFamily="34" charset="-120"/>
              </a:rPr>
              <a:t>Projected Annual Labor Cost</a:t>
            </a:r>
            <a:endParaRPr lang="en-US" sz="1300" dirty="0"/>
          </a:p>
          <a:p>
            <a:pPr indent="0" marL="0">
              <a:buNone/>
            </a:pPr>
            <a:r>
              <a:rPr lang="en-US" sz="1300" dirty="0">
                <a:solidFill>
                  <a:srgbClr val="555555"/>
                </a:solidFill>
                <a:latin typeface="Calibri" pitchFamily="34" charset="0"/>
                <a:ea typeface="Calibri" pitchFamily="34" charset="-122"/>
                <a:cs typeface="Calibri" pitchFamily="34" charset="-120"/>
              </a:rPr>
              <a:t>(CMS + Maintenance Staff/Payroll)</a:t>
            </a:r>
            <a:endParaRPr lang="en-US" sz="1300" dirty="0"/>
          </a:p>
        </p:txBody>
      </p:sp>
      <p:sp>
        <p:nvSpPr>
          <p:cNvPr id="7" name="Text 5"/>
          <p:cNvSpPr/>
          <p:nvPr/>
        </p:nvSpPr>
        <p:spPr>
          <a:xfrm>
            <a:off x="822960" y="2834640"/>
            <a:ext cx="3291840" cy="457200"/>
          </a:xfrm>
          <a:prstGeom prst="rect">
            <a:avLst/>
          </a:prstGeom>
          <a:noFill/>
          <a:ln/>
        </p:spPr>
        <p:txBody>
          <a:bodyPr wrap="square" lIns="0" tIns="0" rIns="0" bIns="0" rtlCol="0" anchor="ctr"/>
          <a:lstStyle/>
          <a:p>
            <a:pPr indent="0" marL="0">
              <a:buNone/>
            </a:pPr>
            <a:r>
              <a:rPr lang="en-US" sz="1200" b="1" dirty="0">
                <a:solidFill>
                  <a:srgbClr val="CC0000"/>
                </a:solidFill>
                <a:latin typeface="Calibri" pitchFamily="34" charset="0"/>
                <a:ea typeface="Calibri" pitchFamily="34" charset="-122"/>
                <a:cs typeface="Calibri" pitchFamily="34" charset="-120"/>
              </a:rPr>
              <a:t>Budget: $139,550  |  Overrun: $33,345</a:t>
            </a:r>
            <a:endParaRPr lang="en-US" sz="1200" dirty="0"/>
          </a:p>
        </p:txBody>
      </p:sp>
      <p:sp>
        <p:nvSpPr>
          <p:cNvPr id="8" name="Shape 6"/>
          <p:cNvSpPr/>
          <p:nvPr/>
        </p:nvSpPr>
        <p:spPr>
          <a:xfrm>
            <a:off x="4754880" y="1097280"/>
            <a:ext cx="3840480" cy="256032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9" name="Text 7"/>
          <p:cNvSpPr/>
          <p:nvPr/>
        </p:nvSpPr>
        <p:spPr>
          <a:xfrm>
            <a:off x="5029200" y="1234440"/>
            <a:ext cx="3291840" cy="365760"/>
          </a:xfrm>
          <a:prstGeom prst="rect">
            <a:avLst/>
          </a:prstGeom>
          <a:noFill/>
          <a:ln/>
        </p:spPr>
        <p:txBody>
          <a:bodyPr wrap="square" lIns="0" tIns="0" rIns="0" bIns="0" rtlCol="0" anchor="ctr"/>
          <a:lstStyle/>
          <a:p>
            <a:pPr indent="0" marL="0">
              <a:buNone/>
            </a:pPr>
            <a:r>
              <a:rPr lang="en-US" sz="1600" b="1" dirty="0">
                <a:solidFill>
                  <a:srgbClr val="1E2761"/>
                </a:solidFill>
                <a:latin typeface="Calibri" pitchFamily="34" charset="0"/>
                <a:ea typeface="Calibri" pitchFamily="34" charset="-122"/>
                <a:cs typeface="Calibri" pitchFamily="34" charset="-120"/>
              </a:rPr>
              <a:t>Period Breakdown</a:t>
            </a:r>
            <a:endParaRPr lang="en-US" sz="1600" dirty="0"/>
          </a:p>
        </p:txBody>
      </p:sp>
      <p:sp>
        <p:nvSpPr>
          <p:cNvPr id="10" name="Text 8"/>
          <p:cNvSpPr/>
          <p:nvPr/>
        </p:nvSpPr>
        <p:spPr>
          <a:xfrm>
            <a:off x="5029200" y="1691640"/>
            <a:ext cx="3291840" cy="1828800"/>
          </a:xfrm>
          <a:prstGeom prst="rect">
            <a:avLst/>
          </a:prstGeom>
          <a:noFill/>
          <a:ln/>
        </p:spPr>
        <p:txBody>
          <a:bodyPr wrap="square" lIns="0" tIns="0" rIns="0" bIns="0" rtlCol="0" anchor="t"/>
          <a:lstStyle/>
          <a:p>
            <a:pPr indent="0" marL="0">
              <a:buNone/>
            </a:pPr>
            <a:r>
              <a:rPr lang="en-US" sz="1200" b="1" dirty="0">
                <a:solidFill>
                  <a:srgbClr val="000000"/>
                </a:solidFill>
              </a:rPr>
              <a:t>Jan-Apr (AKAM): </a:t>
            </a:r>
            <a:pPr indent="0" marL="0">
              <a:buNone/>
            </a:pPr>
            <a:r>
              <a:rPr lang="en-US" sz="1100" dirty="0">
                <a:solidFill>
                  <a:srgbClr val="888888"/>
                </a:solidFill>
              </a:rPr>
              <a:t>$42,856 (~$10.7K/mo)</a:t>
            </a:r>
            <a:endParaRPr lang="en-US" sz="1200" dirty="0"/>
          </a:p>
          <a:p>
            <a:pPr indent="0" marL="0">
              <a:buNone/>
            </a:pPr>
            <a:endParaRPr lang="en-US" sz="1200" dirty="0"/>
          </a:p>
          <a:p>
            <a:pPr indent="0" marL="0">
              <a:buNone/>
            </a:pPr>
            <a:r>
              <a:rPr lang="en-US" sz="1200" b="1" dirty="0">
                <a:solidFill>
                  <a:srgbClr val="000000"/>
                </a:solidFill>
              </a:rPr>
              <a:t>May-Aug (PTN): </a:t>
            </a:r>
            <a:pPr indent="0" marL="0">
              <a:buNone/>
            </a:pPr>
            <a:r>
              <a:rPr lang="en-US" sz="1100" dirty="0">
                <a:solidFill>
                  <a:srgbClr val="888888"/>
                </a:solidFill>
              </a:rPr>
              <a:t>$30,039 payroll (~$7.5K/mo)</a:t>
            </a:r>
            <a:endParaRPr lang="en-US" sz="1200" dirty="0"/>
          </a:p>
          <a:p>
            <a:pPr indent="0" marL="0">
              <a:buNone/>
            </a:pPr>
            <a:endParaRPr lang="en-US" sz="1200" dirty="0"/>
          </a:p>
          <a:p>
            <a:pPr indent="0" marL="0">
              <a:buNone/>
            </a:pPr>
            <a:r>
              <a:rPr lang="en-US" sz="1200" b="1" dirty="0">
                <a:solidFill>
                  <a:srgbClr val="000000"/>
                </a:solidFill>
              </a:rPr>
              <a:t>8-Mo Average: </a:t>
            </a:r>
            <a:pPr indent="0" marL="0">
              <a:buNone/>
            </a:pPr>
            <a:r>
              <a:rPr lang="en-US" sz="1100" dirty="0">
                <a:solidFill>
                  <a:srgbClr val="888888"/>
                </a:solidFill>
              </a:rPr>
              <a:t>$72,895 (~$9.1K/mo)</a:t>
            </a:r>
            <a:endParaRPr lang="en-US" sz="1200" dirty="0"/>
          </a:p>
          <a:p>
            <a:pPr indent="0" marL="0">
              <a:buNone/>
            </a:pPr>
            <a:endParaRPr lang="en-US" sz="1200" dirty="0"/>
          </a:p>
          <a:p>
            <a:pPr indent="0" marL="0">
              <a:buNone/>
            </a:pPr>
            <a:r>
              <a:rPr lang="en-US" sz="1200" b="1" dirty="0">
                <a:solidFill>
                  <a:srgbClr val="CC0000"/>
                </a:solidFill>
              </a:rPr>
              <a:t>Sep-Dec ($25K/mo): </a:t>
            </a:r>
            <a:pPr indent="0" marL="0">
              <a:buNone/>
            </a:pPr>
            <a:r>
              <a:rPr lang="en-US" sz="1200" b="1" dirty="0">
                <a:solidFill>
                  <a:srgbClr val="CC0000"/>
                </a:solidFill>
              </a:rPr>
              <a:t>$100,000</a:t>
            </a:r>
            <a:endParaRPr lang="en-US" sz="1200" dirty="0"/>
          </a:p>
          <a:p>
            <a:pPr indent="0" marL="0">
              <a:buNone/>
            </a:pPr>
            <a:endParaRPr lang="en-US" sz="1200" dirty="0"/>
          </a:p>
          <a:p>
            <a:pPr indent="0" marL="0">
              <a:buNone/>
            </a:pPr>
            <a:r>
              <a:rPr lang="en-US" sz="1000" i="1" dirty="0">
                <a:solidFill>
                  <a:srgbClr val="888888"/>
                </a:solidFill>
              </a:rPr>
              <a:t>Overrun is driven by Sep-Dec</a:t>
            </a:r>
            <a:endParaRPr lang="en-US" sz="1200" dirty="0"/>
          </a:p>
          <a:p>
            <a:pPr indent="0" marL="0">
              <a:buNone/>
            </a:pPr>
            <a:r>
              <a:rPr lang="en-US" sz="1000" i="1" dirty="0">
                <a:solidFill>
                  <a:srgbClr val="888888"/>
                </a:solidFill>
              </a:rPr>
              <a:t>escalation after mgmt transition</a:t>
            </a:r>
            <a:endParaRPr lang="en-US" sz="1200" dirty="0"/>
          </a:p>
        </p:txBody>
      </p:sp>
      <p:sp>
        <p:nvSpPr>
          <p:cNvPr id="11" name="Text 9"/>
          <p:cNvSpPr/>
          <p:nvPr/>
        </p:nvSpPr>
        <p:spPr>
          <a:xfrm>
            <a:off x="548640" y="3931920"/>
            <a:ext cx="8046720" cy="548640"/>
          </a:xfrm>
          <a:prstGeom prst="rect">
            <a:avLst/>
          </a:prstGeom>
          <a:noFill/>
          <a:ln/>
        </p:spPr>
        <p:txBody>
          <a:bodyPr wrap="square" lIns="0" tIns="0" rIns="0" bIns="0" rtlCol="0" anchor="ctr"/>
          <a:lstStyle/>
          <a:p>
            <a:pPr indent="0" marL="0">
              <a:buNone/>
            </a:pPr>
            <a:r>
              <a:rPr lang="en-US" sz="1100" i="1" dirty="0">
                <a:solidFill>
                  <a:srgbClr val="888888"/>
                </a:solidFill>
                <a:latin typeface="Calibri" pitchFamily="34" charset="0"/>
                <a:ea typeface="Calibri" pitchFamily="34" charset="-122"/>
                <a:cs typeface="Calibri" pitchFamily="34" charset="-120"/>
              </a:rPr>
              <a:t>Note: Labor budget = CMS $89,550 + Maintenance Staff $50,000 = $139,550. Through August, labor averaged $9.1K/mo. The escalation began with the management transition (Sep-Dec at $25K/mo).</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CF6F5"/>
        </a:solidFill>
      </p:bgPr>
    </p:bg>
    <p:spTree>
      <p:nvGrpSpPr>
        <p:cNvPr id="1" name=""/>
        <p:cNvGrpSpPr/>
        <p:nvPr/>
      </p:nvGrpSpPr>
      <p:grpSpPr>
        <a:xfrm>
          <a:off x="0" y="0"/>
          <a:ext cx="0" cy="0"/>
          <a:chOff x="0" y="0"/>
          <a:chExt cx="0" cy="0"/>
        </a:xfrm>
      </p:grpSpPr>
      <p:sp>
        <p:nvSpPr>
          <p:cNvPr id="2" name="Text 0"/>
          <p:cNvSpPr/>
          <p:nvPr/>
        </p:nvSpPr>
        <p:spPr>
          <a:xfrm>
            <a:off x="548640" y="274320"/>
            <a:ext cx="8046720" cy="640080"/>
          </a:xfrm>
          <a:prstGeom prst="rect">
            <a:avLst/>
          </a:prstGeom>
          <a:noFill/>
          <a:ln/>
        </p:spPr>
        <p:txBody>
          <a:bodyPr wrap="square" lIns="0" tIns="0" rIns="0" bIns="0" rtlCol="0" anchor="ctr"/>
          <a:lstStyle/>
          <a:p>
            <a:pPr indent="0" marL="0">
              <a:buNone/>
            </a:pPr>
            <a:r>
              <a:rPr lang="en-US" sz="2800" b="1" dirty="0">
                <a:solidFill>
                  <a:srgbClr val="990011"/>
                </a:solidFill>
                <a:latin typeface="Georgia" pitchFamily="34" charset="0"/>
                <a:ea typeface="Georgia" pitchFamily="34" charset="-122"/>
                <a:cs typeface="Georgia" pitchFamily="34" charset="-120"/>
              </a:rPr>
              <a:t>Reserve Fund Crisis</a:t>
            </a:r>
            <a:endParaRPr lang="en-US" sz="2800" dirty="0"/>
          </a:p>
        </p:txBody>
      </p:sp>
      <p:sp>
        <p:nvSpPr>
          <p:cNvPr id="3" name="Shape 1"/>
          <p:cNvSpPr/>
          <p:nvPr/>
        </p:nvSpPr>
        <p:spPr>
          <a:xfrm>
            <a:off x="548640" y="1188720"/>
            <a:ext cx="594360" cy="502920"/>
          </a:xfrm>
          <a:prstGeom prst="rect">
            <a:avLst/>
          </a:prstGeom>
          <a:solidFill>
            <a:srgbClr val="4CAF50"/>
          </a:solidFill>
          <a:ln/>
        </p:spPr>
      </p:sp>
      <p:sp>
        <p:nvSpPr>
          <p:cNvPr id="4" name="Text 2"/>
          <p:cNvSpPr/>
          <p:nvPr/>
        </p:nvSpPr>
        <p:spPr>
          <a:xfrm>
            <a:off x="548640" y="1188720"/>
            <a:ext cx="594360" cy="5029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Jan</a:t>
            </a:r>
            <a:endParaRPr lang="en-US" sz="1000" dirty="0"/>
          </a:p>
        </p:txBody>
      </p:sp>
      <p:sp>
        <p:nvSpPr>
          <p:cNvPr id="5" name="Shape 3"/>
          <p:cNvSpPr/>
          <p:nvPr/>
        </p:nvSpPr>
        <p:spPr>
          <a:xfrm>
            <a:off x="1234440" y="1188720"/>
            <a:ext cx="594360" cy="502920"/>
          </a:xfrm>
          <a:prstGeom prst="rect">
            <a:avLst/>
          </a:prstGeom>
          <a:solidFill>
            <a:srgbClr val="4CAF50"/>
          </a:solidFill>
          <a:ln/>
        </p:spPr>
      </p:sp>
      <p:sp>
        <p:nvSpPr>
          <p:cNvPr id="6" name="Text 4"/>
          <p:cNvSpPr/>
          <p:nvPr/>
        </p:nvSpPr>
        <p:spPr>
          <a:xfrm>
            <a:off x="1234440" y="1188720"/>
            <a:ext cx="594360" cy="5029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Feb</a:t>
            </a:r>
            <a:endParaRPr lang="en-US" sz="1000" dirty="0"/>
          </a:p>
        </p:txBody>
      </p:sp>
      <p:sp>
        <p:nvSpPr>
          <p:cNvPr id="7" name="Shape 5"/>
          <p:cNvSpPr/>
          <p:nvPr/>
        </p:nvSpPr>
        <p:spPr>
          <a:xfrm>
            <a:off x="1920240" y="1188720"/>
            <a:ext cx="594360" cy="502920"/>
          </a:xfrm>
          <a:prstGeom prst="rect">
            <a:avLst/>
          </a:prstGeom>
          <a:solidFill>
            <a:srgbClr val="4CAF50"/>
          </a:solidFill>
          <a:ln/>
        </p:spPr>
      </p:sp>
      <p:sp>
        <p:nvSpPr>
          <p:cNvPr id="8" name="Text 6"/>
          <p:cNvSpPr/>
          <p:nvPr/>
        </p:nvSpPr>
        <p:spPr>
          <a:xfrm>
            <a:off x="1920240" y="1188720"/>
            <a:ext cx="594360" cy="5029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Mar</a:t>
            </a:r>
            <a:endParaRPr lang="en-US" sz="1000" dirty="0"/>
          </a:p>
        </p:txBody>
      </p:sp>
      <p:sp>
        <p:nvSpPr>
          <p:cNvPr id="9" name="Shape 7"/>
          <p:cNvSpPr/>
          <p:nvPr/>
        </p:nvSpPr>
        <p:spPr>
          <a:xfrm>
            <a:off x="2606040" y="1188720"/>
            <a:ext cx="594360" cy="502920"/>
          </a:xfrm>
          <a:prstGeom prst="rect">
            <a:avLst/>
          </a:prstGeom>
          <a:solidFill>
            <a:srgbClr val="4CAF50"/>
          </a:solidFill>
          <a:ln/>
        </p:spPr>
      </p:sp>
      <p:sp>
        <p:nvSpPr>
          <p:cNvPr id="10" name="Text 8"/>
          <p:cNvSpPr/>
          <p:nvPr/>
        </p:nvSpPr>
        <p:spPr>
          <a:xfrm>
            <a:off x="2606040" y="1188720"/>
            <a:ext cx="594360" cy="5029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Apr</a:t>
            </a:r>
            <a:endParaRPr lang="en-US" sz="1000" dirty="0"/>
          </a:p>
        </p:txBody>
      </p:sp>
      <p:sp>
        <p:nvSpPr>
          <p:cNvPr id="11" name="Shape 9"/>
          <p:cNvSpPr/>
          <p:nvPr/>
        </p:nvSpPr>
        <p:spPr>
          <a:xfrm>
            <a:off x="3291840" y="1188720"/>
            <a:ext cx="594360" cy="502920"/>
          </a:xfrm>
          <a:prstGeom prst="rect">
            <a:avLst/>
          </a:prstGeom>
          <a:solidFill>
            <a:srgbClr val="EF5350"/>
          </a:solidFill>
          <a:ln/>
        </p:spPr>
      </p:sp>
      <p:sp>
        <p:nvSpPr>
          <p:cNvPr id="12" name="Text 10"/>
          <p:cNvSpPr/>
          <p:nvPr/>
        </p:nvSpPr>
        <p:spPr>
          <a:xfrm>
            <a:off x="3291840" y="1188720"/>
            <a:ext cx="594360" cy="5029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May</a:t>
            </a:r>
            <a:endParaRPr lang="en-US" sz="1000" dirty="0"/>
          </a:p>
        </p:txBody>
      </p:sp>
      <p:sp>
        <p:nvSpPr>
          <p:cNvPr id="13" name="Shape 11"/>
          <p:cNvSpPr/>
          <p:nvPr/>
        </p:nvSpPr>
        <p:spPr>
          <a:xfrm>
            <a:off x="3977640" y="1188720"/>
            <a:ext cx="594360" cy="502920"/>
          </a:xfrm>
          <a:prstGeom prst="rect">
            <a:avLst/>
          </a:prstGeom>
          <a:solidFill>
            <a:srgbClr val="EF5350"/>
          </a:solidFill>
          <a:ln/>
        </p:spPr>
      </p:sp>
      <p:sp>
        <p:nvSpPr>
          <p:cNvPr id="14" name="Text 12"/>
          <p:cNvSpPr/>
          <p:nvPr/>
        </p:nvSpPr>
        <p:spPr>
          <a:xfrm>
            <a:off x="3977640" y="1188720"/>
            <a:ext cx="594360" cy="5029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Jun</a:t>
            </a:r>
            <a:endParaRPr lang="en-US" sz="1000" dirty="0"/>
          </a:p>
        </p:txBody>
      </p:sp>
      <p:sp>
        <p:nvSpPr>
          <p:cNvPr id="15" name="Shape 13"/>
          <p:cNvSpPr/>
          <p:nvPr/>
        </p:nvSpPr>
        <p:spPr>
          <a:xfrm>
            <a:off x="4663440" y="1188720"/>
            <a:ext cx="594360" cy="502920"/>
          </a:xfrm>
          <a:prstGeom prst="rect">
            <a:avLst/>
          </a:prstGeom>
          <a:solidFill>
            <a:srgbClr val="EF5350"/>
          </a:solidFill>
          <a:ln/>
        </p:spPr>
      </p:sp>
      <p:sp>
        <p:nvSpPr>
          <p:cNvPr id="16" name="Text 14"/>
          <p:cNvSpPr/>
          <p:nvPr/>
        </p:nvSpPr>
        <p:spPr>
          <a:xfrm>
            <a:off x="4663440" y="1188720"/>
            <a:ext cx="594360" cy="5029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Jul</a:t>
            </a:r>
            <a:endParaRPr lang="en-US" sz="1000" dirty="0"/>
          </a:p>
        </p:txBody>
      </p:sp>
      <p:sp>
        <p:nvSpPr>
          <p:cNvPr id="17" name="Shape 15"/>
          <p:cNvSpPr/>
          <p:nvPr/>
        </p:nvSpPr>
        <p:spPr>
          <a:xfrm>
            <a:off x="5349240" y="1188720"/>
            <a:ext cx="594360" cy="502920"/>
          </a:xfrm>
          <a:prstGeom prst="rect">
            <a:avLst/>
          </a:prstGeom>
          <a:solidFill>
            <a:srgbClr val="EF5350"/>
          </a:solidFill>
          <a:ln/>
        </p:spPr>
      </p:sp>
      <p:sp>
        <p:nvSpPr>
          <p:cNvPr id="18" name="Text 16"/>
          <p:cNvSpPr/>
          <p:nvPr/>
        </p:nvSpPr>
        <p:spPr>
          <a:xfrm>
            <a:off x="5349240" y="1188720"/>
            <a:ext cx="594360" cy="5029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Aug</a:t>
            </a:r>
            <a:endParaRPr lang="en-US" sz="1000" dirty="0"/>
          </a:p>
        </p:txBody>
      </p:sp>
      <p:sp>
        <p:nvSpPr>
          <p:cNvPr id="19" name="Shape 17"/>
          <p:cNvSpPr/>
          <p:nvPr/>
        </p:nvSpPr>
        <p:spPr>
          <a:xfrm>
            <a:off x="6035040" y="1188720"/>
            <a:ext cx="594360" cy="502920"/>
          </a:xfrm>
          <a:prstGeom prst="rect">
            <a:avLst/>
          </a:prstGeom>
          <a:solidFill>
            <a:srgbClr val="EF5350"/>
          </a:solidFill>
          <a:ln/>
        </p:spPr>
      </p:sp>
      <p:sp>
        <p:nvSpPr>
          <p:cNvPr id="20" name="Text 18"/>
          <p:cNvSpPr/>
          <p:nvPr/>
        </p:nvSpPr>
        <p:spPr>
          <a:xfrm>
            <a:off x="6035040" y="1188720"/>
            <a:ext cx="594360" cy="5029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Sep</a:t>
            </a:r>
            <a:endParaRPr lang="en-US" sz="1000" dirty="0"/>
          </a:p>
        </p:txBody>
      </p:sp>
      <p:sp>
        <p:nvSpPr>
          <p:cNvPr id="21" name="Shape 19"/>
          <p:cNvSpPr/>
          <p:nvPr/>
        </p:nvSpPr>
        <p:spPr>
          <a:xfrm>
            <a:off x="6720840" y="1188720"/>
            <a:ext cx="594360" cy="502920"/>
          </a:xfrm>
          <a:prstGeom prst="rect">
            <a:avLst/>
          </a:prstGeom>
          <a:solidFill>
            <a:srgbClr val="EF5350"/>
          </a:solidFill>
          <a:ln/>
        </p:spPr>
      </p:sp>
      <p:sp>
        <p:nvSpPr>
          <p:cNvPr id="22" name="Text 20"/>
          <p:cNvSpPr/>
          <p:nvPr/>
        </p:nvSpPr>
        <p:spPr>
          <a:xfrm>
            <a:off x="6720840" y="1188720"/>
            <a:ext cx="594360" cy="5029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Oct</a:t>
            </a:r>
            <a:endParaRPr lang="en-US" sz="1000" dirty="0"/>
          </a:p>
        </p:txBody>
      </p:sp>
      <p:sp>
        <p:nvSpPr>
          <p:cNvPr id="23" name="Shape 21"/>
          <p:cNvSpPr/>
          <p:nvPr/>
        </p:nvSpPr>
        <p:spPr>
          <a:xfrm>
            <a:off x="7406640" y="1188720"/>
            <a:ext cx="594360" cy="502920"/>
          </a:xfrm>
          <a:prstGeom prst="rect">
            <a:avLst/>
          </a:prstGeom>
          <a:solidFill>
            <a:srgbClr val="EF5350"/>
          </a:solidFill>
          <a:ln/>
        </p:spPr>
      </p:sp>
      <p:sp>
        <p:nvSpPr>
          <p:cNvPr id="24" name="Text 22"/>
          <p:cNvSpPr/>
          <p:nvPr/>
        </p:nvSpPr>
        <p:spPr>
          <a:xfrm>
            <a:off x="7406640" y="1188720"/>
            <a:ext cx="594360" cy="5029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Nov</a:t>
            </a:r>
            <a:endParaRPr lang="en-US" sz="1000" dirty="0"/>
          </a:p>
        </p:txBody>
      </p:sp>
      <p:sp>
        <p:nvSpPr>
          <p:cNvPr id="25" name="Shape 23"/>
          <p:cNvSpPr/>
          <p:nvPr/>
        </p:nvSpPr>
        <p:spPr>
          <a:xfrm>
            <a:off x="8092440" y="1188720"/>
            <a:ext cx="594360" cy="502920"/>
          </a:xfrm>
          <a:prstGeom prst="rect">
            <a:avLst/>
          </a:prstGeom>
          <a:solidFill>
            <a:srgbClr val="EF5350"/>
          </a:solidFill>
          <a:ln/>
        </p:spPr>
      </p:sp>
      <p:sp>
        <p:nvSpPr>
          <p:cNvPr id="26" name="Text 24"/>
          <p:cNvSpPr/>
          <p:nvPr/>
        </p:nvSpPr>
        <p:spPr>
          <a:xfrm>
            <a:off x="8092440" y="1188720"/>
            <a:ext cx="594360" cy="5029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Dec</a:t>
            </a:r>
            <a:endParaRPr lang="en-US" sz="1000" dirty="0"/>
          </a:p>
        </p:txBody>
      </p:sp>
      <p:sp>
        <p:nvSpPr>
          <p:cNvPr id="27" name="Text 25"/>
          <p:cNvSpPr/>
          <p:nvPr/>
        </p:nvSpPr>
        <p:spPr>
          <a:xfrm>
            <a:off x="548640" y="1783080"/>
            <a:ext cx="2743200" cy="274320"/>
          </a:xfrm>
          <a:prstGeom prst="rect">
            <a:avLst/>
          </a:prstGeom>
          <a:noFill/>
          <a:ln/>
        </p:spPr>
        <p:txBody>
          <a:bodyPr wrap="square" lIns="0" tIns="0" rIns="0" bIns="0" rtlCol="0" anchor="ctr"/>
          <a:lstStyle/>
          <a:p>
            <a:pPr indent="0" marL="0">
              <a:buNone/>
            </a:pPr>
            <a:r>
              <a:rPr lang="en-US" sz="1000" dirty="0">
                <a:solidFill>
                  <a:srgbClr val="4CAF50"/>
                </a:solidFill>
                <a:latin typeface="Calibri" pitchFamily="34" charset="0"/>
                <a:ea typeface="Calibri" pitchFamily="34" charset="-122"/>
                <a:cs typeface="Calibri" pitchFamily="34" charset="-120"/>
              </a:rPr>
              <a:t>Funded ($9,293/mo)</a:t>
            </a:r>
            <a:endParaRPr lang="en-US" sz="1000" dirty="0"/>
          </a:p>
        </p:txBody>
      </p:sp>
      <p:sp>
        <p:nvSpPr>
          <p:cNvPr id="28" name="Text 26"/>
          <p:cNvSpPr/>
          <p:nvPr/>
        </p:nvSpPr>
        <p:spPr>
          <a:xfrm>
            <a:off x="3291840" y="1783080"/>
            <a:ext cx="5486400" cy="274320"/>
          </a:xfrm>
          <a:prstGeom prst="rect">
            <a:avLst/>
          </a:prstGeom>
          <a:noFill/>
          <a:ln/>
        </p:spPr>
        <p:txBody>
          <a:bodyPr wrap="square" lIns="0" tIns="0" rIns="0" bIns="0" rtlCol="0" anchor="ctr"/>
          <a:lstStyle/>
          <a:p>
            <a:pPr indent="0" marL="0">
              <a:buNone/>
            </a:pPr>
            <a:r>
              <a:rPr lang="en-US" sz="1000" b="1" dirty="0">
                <a:solidFill>
                  <a:srgbClr val="EF5350"/>
                </a:solidFill>
                <a:latin typeface="Calibri" pitchFamily="34" charset="0"/>
                <a:ea typeface="Calibri" pitchFamily="34" charset="-122"/>
                <a:cs typeface="Calibri" pitchFamily="34" charset="-120"/>
              </a:rPr>
              <a:t>STOPPED - No contributions</a:t>
            </a:r>
            <a:endParaRPr lang="en-US" sz="1000" dirty="0"/>
          </a:p>
        </p:txBody>
      </p:sp>
      <p:sp>
        <p:nvSpPr>
          <p:cNvPr id="29" name="Shape 27"/>
          <p:cNvSpPr/>
          <p:nvPr/>
        </p:nvSpPr>
        <p:spPr>
          <a:xfrm>
            <a:off x="548640" y="2286000"/>
            <a:ext cx="2286000" cy="118872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30" name="Text 28"/>
          <p:cNvSpPr/>
          <p:nvPr/>
        </p:nvSpPr>
        <p:spPr>
          <a:xfrm>
            <a:off x="548640" y="2377440"/>
            <a:ext cx="2286000" cy="548640"/>
          </a:xfrm>
          <a:prstGeom prst="rect">
            <a:avLst/>
          </a:prstGeom>
          <a:noFill/>
          <a:ln/>
        </p:spPr>
        <p:txBody>
          <a:bodyPr wrap="square" lIns="0" tIns="0" rIns="0" bIns="0" rtlCol="0" anchor="ctr"/>
          <a:lstStyle/>
          <a:p>
            <a:pPr algn="ctr" indent="0" marL="0">
              <a:buNone/>
            </a:pPr>
            <a:r>
              <a:rPr lang="en-US" sz="2400" b="1" dirty="0">
                <a:solidFill>
                  <a:srgbClr val="1E2761"/>
                </a:solidFill>
                <a:latin typeface="Georgia" pitchFamily="34" charset="0"/>
                <a:ea typeface="Georgia" pitchFamily="34" charset="-122"/>
                <a:cs typeface="Georgia" pitchFamily="34" charset="-120"/>
              </a:rPr>
              <a:t>$111,510</a:t>
            </a:r>
            <a:endParaRPr lang="en-US" sz="2400" dirty="0"/>
          </a:p>
        </p:txBody>
      </p:sp>
      <p:sp>
        <p:nvSpPr>
          <p:cNvPr id="31" name="Text 29"/>
          <p:cNvSpPr/>
          <p:nvPr/>
        </p:nvSpPr>
        <p:spPr>
          <a:xfrm>
            <a:off x="548640" y="2926080"/>
            <a:ext cx="2286000" cy="365760"/>
          </a:xfrm>
          <a:prstGeom prst="rect">
            <a:avLst/>
          </a:prstGeom>
          <a:noFill/>
          <a:ln/>
        </p:spPr>
        <p:txBody>
          <a:bodyPr wrap="square" lIns="0" tIns="0" rIns="0" bIns="0" rtlCol="0" anchor="ctr"/>
          <a:lstStyle/>
          <a:p>
            <a:pPr algn="ctr" indent="0" marL="0">
              <a:buNone/>
            </a:pPr>
            <a:r>
              <a:rPr lang="en-US" sz="1200" dirty="0">
                <a:solidFill>
                  <a:srgbClr val="555555"/>
                </a:solidFill>
                <a:latin typeface="Calibri" pitchFamily="34" charset="0"/>
                <a:ea typeface="Calibri" pitchFamily="34" charset="-122"/>
                <a:cs typeface="Calibri" pitchFamily="34" charset="-120"/>
              </a:rPr>
              <a:t>Budgeted Annual</a:t>
            </a:r>
            <a:endParaRPr lang="en-US" sz="1200" dirty="0"/>
          </a:p>
        </p:txBody>
      </p:sp>
      <p:sp>
        <p:nvSpPr>
          <p:cNvPr id="32" name="Shape 30"/>
          <p:cNvSpPr/>
          <p:nvPr/>
        </p:nvSpPr>
        <p:spPr>
          <a:xfrm>
            <a:off x="3108960" y="2286000"/>
            <a:ext cx="2286000" cy="118872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33" name="Text 31"/>
          <p:cNvSpPr/>
          <p:nvPr/>
        </p:nvSpPr>
        <p:spPr>
          <a:xfrm>
            <a:off x="3108960" y="2377440"/>
            <a:ext cx="2286000" cy="548640"/>
          </a:xfrm>
          <a:prstGeom prst="rect">
            <a:avLst/>
          </a:prstGeom>
          <a:noFill/>
          <a:ln/>
        </p:spPr>
        <p:txBody>
          <a:bodyPr wrap="square" lIns="0" tIns="0" rIns="0" bIns="0" rtlCol="0" anchor="ctr"/>
          <a:lstStyle/>
          <a:p>
            <a:pPr algn="ctr" indent="0" marL="0">
              <a:buNone/>
            </a:pPr>
            <a:r>
              <a:rPr lang="en-US" sz="2400" b="1" dirty="0">
                <a:solidFill>
                  <a:srgbClr val="1E2761"/>
                </a:solidFill>
                <a:latin typeface="Georgia" pitchFamily="34" charset="0"/>
                <a:ea typeface="Georgia" pitchFamily="34" charset="-122"/>
                <a:cs typeface="Georgia" pitchFamily="34" charset="-120"/>
              </a:rPr>
              <a:t>$37,170</a:t>
            </a:r>
            <a:endParaRPr lang="en-US" sz="2400" dirty="0"/>
          </a:p>
        </p:txBody>
      </p:sp>
      <p:sp>
        <p:nvSpPr>
          <p:cNvPr id="34" name="Text 32"/>
          <p:cNvSpPr/>
          <p:nvPr/>
        </p:nvSpPr>
        <p:spPr>
          <a:xfrm>
            <a:off x="3108960" y="2926080"/>
            <a:ext cx="2286000" cy="365760"/>
          </a:xfrm>
          <a:prstGeom prst="rect">
            <a:avLst/>
          </a:prstGeom>
          <a:noFill/>
          <a:ln/>
        </p:spPr>
        <p:txBody>
          <a:bodyPr wrap="square" lIns="0" tIns="0" rIns="0" bIns="0" rtlCol="0" anchor="ctr"/>
          <a:lstStyle/>
          <a:p>
            <a:pPr algn="ctr" indent="0" marL="0">
              <a:buNone/>
            </a:pPr>
            <a:r>
              <a:rPr lang="en-US" sz="1200" dirty="0">
                <a:solidFill>
                  <a:srgbClr val="555555"/>
                </a:solidFill>
                <a:latin typeface="Calibri" pitchFamily="34" charset="0"/>
                <a:ea typeface="Calibri" pitchFamily="34" charset="-122"/>
                <a:cs typeface="Calibri" pitchFamily="34" charset="-120"/>
              </a:rPr>
              <a:t>Actually Funded</a:t>
            </a:r>
            <a:endParaRPr lang="en-US" sz="1200" dirty="0"/>
          </a:p>
        </p:txBody>
      </p:sp>
      <p:sp>
        <p:nvSpPr>
          <p:cNvPr id="35" name="Shape 33"/>
          <p:cNvSpPr/>
          <p:nvPr/>
        </p:nvSpPr>
        <p:spPr>
          <a:xfrm>
            <a:off x="5669280" y="2286000"/>
            <a:ext cx="2286000" cy="118872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36" name="Text 34"/>
          <p:cNvSpPr/>
          <p:nvPr/>
        </p:nvSpPr>
        <p:spPr>
          <a:xfrm>
            <a:off x="5669280" y="2377440"/>
            <a:ext cx="2286000" cy="548640"/>
          </a:xfrm>
          <a:prstGeom prst="rect">
            <a:avLst/>
          </a:prstGeom>
          <a:noFill/>
          <a:ln/>
        </p:spPr>
        <p:txBody>
          <a:bodyPr wrap="square" lIns="0" tIns="0" rIns="0" bIns="0" rtlCol="0" anchor="ctr"/>
          <a:lstStyle/>
          <a:p>
            <a:pPr algn="ctr" indent="0" marL="0">
              <a:buNone/>
            </a:pPr>
            <a:r>
              <a:rPr lang="en-US" sz="2400" b="1" dirty="0">
                <a:solidFill>
                  <a:srgbClr val="CC0000"/>
                </a:solidFill>
                <a:latin typeface="Georgia" pitchFamily="34" charset="0"/>
                <a:ea typeface="Georgia" pitchFamily="34" charset="-122"/>
                <a:cs typeface="Georgia" pitchFamily="34" charset="-120"/>
              </a:rPr>
              <a:t>$74,340</a:t>
            </a:r>
            <a:endParaRPr lang="en-US" sz="2400" dirty="0"/>
          </a:p>
        </p:txBody>
      </p:sp>
      <p:sp>
        <p:nvSpPr>
          <p:cNvPr id="37" name="Text 35"/>
          <p:cNvSpPr/>
          <p:nvPr/>
        </p:nvSpPr>
        <p:spPr>
          <a:xfrm>
            <a:off x="5669280" y="2926080"/>
            <a:ext cx="2286000" cy="365760"/>
          </a:xfrm>
          <a:prstGeom prst="rect">
            <a:avLst/>
          </a:prstGeom>
          <a:noFill/>
          <a:ln/>
        </p:spPr>
        <p:txBody>
          <a:bodyPr wrap="square" lIns="0" tIns="0" rIns="0" bIns="0" rtlCol="0" anchor="ctr"/>
          <a:lstStyle/>
          <a:p>
            <a:pPr algn="ctr" indent="0" marL="0">
              <a:buNone/>
            </a:pPr>
            <a:r>
              <a:rPr lang="en-US" sz="1200" dirty="0">
                <a:solidFill>
                  <a:srgbClr val="555555"/>
                </a:solidFill>
                <a:latin typeface="Calibri" pitchFamily="34" charset="0"/>
                <a:ea typeface="Calibri" pitchFamily="34" charset="-122"/>
                <a:cs typeface="Calibri" pitchFamily="34" charset="-120"/>
              </a:rPr>
              <a:t>Unfunded Gap</a:t>
            </a:r>
            <a:endParaRPr lang="en-US" sz="1200" dirty="0"/>
          </a:p>
        </p:txBody>
      </p:sp>
      <p:sp>
        <p:nvSpPr>
          <p:cNvPr id="38" name="Shape 36"/>
          <p:cNvSpPr/>
          <p:nvPr/>
        </p:nvSpPr>
        <p:spPr>
          <a:xfrm>
            <a:off x="548640" y="3794760"/>
            <a:ext cx="8046720" cy="1005840"/>
          </a:xfrm>
          <a:prstGeom prst="rect">
            <a:avLst/>
          </a:prstGeom>
          <a:solidFill>
            <a:srgbClr val="FFEBEE"/>
          </a:solidFill>
          <a:ln/>
          <a:effectLst>
            <a:outerShdw sx="100000" sy="100000" kx="0" ky="0" algn="bl" rotWithShape="0" blurRad="50800" dist="25400" dir="8100000">
              <a:srgbClr val="000000">
                <a:alpha val="12000"/>
              </a:srgbClr>
            </a:outerShdw>
          </a:effectLst>
        </p:spPr>
      </p:sp>
      <p:sp>
        <p:nvSpPr>
          <p:cNvPr id="39" name="Text 37"/>
          <p:cNvSpPr/>
          <p:nvPr/>
        </p:nvSpPr>
        <p:spPr>
          <a:xfrm>
            <a:off x="822960" y="3886200"/>
            <a:ext cx="7498080" cy="822960"/>
          </a:xfrm>
          <a:prstGeom prst="rect">
            <a:avLst/>
          </a:prstGeom>
          <a:noFill/>
          <a:ln/>
        </p:spPr>
        <p:txBody>
          <a:bodyPr wrap="square" lIns="0" tIns="0" rIns="0" bIns="0" rtlCol="0" anchor="ctr"/>
          <a:lstStyle/>
          <a:p>
            <a:pPr indent="0" marL="0">
              <a:buNone/>
            </a:pPr>
            <a:r>
              <a:rPr lang="en-US" sz="1200" b="1" dirty="0">
                <a:solidFill>
                  <a:srgbClr val="990000"/>
                </a:solidFill>
                <a:latin typeface="Calibri" pitchFamily="34" charset="0"/>
                <a:ea typeface="Calibri" pitchFamily="34" charset="-122"/>
                <a:cs typeface="Calibri" pitchFamily="34" charset="-120"/>
              </a:rPr>
              <a:t>Legal &amp; Financial Risk: </a:t>
            </a:r>
            <a:pPr indent="0" marL="0">
              <a:buNone/>
            </a:pPr>
            <a:r>
              <a:rPr lang="en-US" sz="1200" dirty="0">
                <a:solidFill>
                  <a:srgbClr val="333333"/>
                </a:solidFill>
                <a:latin typeface="Calibri" pitchFamily="34" charset="0"/>
                <a:ea typeface="Calibri" pitchFamily="34" charset="-122"/>
                <a:cs typeface="Calibri" pitchFamily="34" charset="-120"/>
              </a:rPr>
              <a:t>Florida law requires condominium associations to fund reserves per the reserve study. Failure to fund creates personal liability for board members and may violate regulatory requirements. Reserve balance as of Jan 2026: only $53,991. Through March 2026: $120,805 unfunded (11 months). DBPR Case No. 2025004495 referred to General Counsel.</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CF6F5"/>
        </a:solidFill>
      </p:bgPr>
    </p:bg>
    <p:spTree>
      <p:nvGrpSpPr>
        <p:cNvPr id="1" name=""/>
        <p:cNvGrpSpPr/>
        <p:nvPr/>
      </p:nvGrpSpPr>
      <p:grpSpPr>
        <a:xfrm>
          <a:off x="0" y="0"/>
          <a:ext cx="0" cy="0"/>
          <a:chOff x="0" y="0"/>
          <a:chExt cx="0" cy="0"/>
        </a:xfrm>
      </p:grpSpPr>
      <p:sp>
        <p:nvSpPr>
          <p:cNvPr id="2" name="Text 0"/>
          <p:cNvSpPr/>
          <p:nvPr/>
        </p:nvSpPr>
        <p:spPr>
          <a:xfrm>
            <a:off x="548640" y="274320"/>
            <a:ext cx="8046720" cy="640080"/>
          </a:xfrm>
          <a:prstGeom prst="rect">
            <a:avLst/>
          </a:prstGeom>
          <a:noFill/>
          <a:ln/>
        </p:spPr>
        <p:txBody>
          <a:bodyPr wrap="square" lIns="0" tIns="0" rIns="0" bIns="0" rtlCol="0" anchor="ctr"/>
          <a:lstStyle/>
          <a:p>
            <a:pPr indent="0" marL="0">
              <a:buNone/>
            </a:pPr>
            <a:r>
              <a:rPr lang="en-US" sz="2800" b="1" dirty="0">
                <a:solidFill>
                  <a:srgbClr val="990011"/>
                </a:solidFill>
                <a:latin typeface="Georgia" pitchFamily="34" charset="0"/>
                <a:ea typeface="Georgia" pitchFamily="34" charset="-122"/>
                <a:cs typeface="Georgia" pitchFamily="34" charset="-120"/>
              </a:rPr>
              <a:t>Vendor Non-Payment: November - March</a:t>
            </a:r>
            <a:endParaRPr lang="en-US" sz="2800" dirty="0"/>
          </a:p>
        </p:txBody>
      </p:sp>
      <p:sp>
        <p:nvSpPr>
          <p:cNvPr id="3" name="Text 1"/>
          <p:cNvSpPr/>
          <p:nvPr/>
        </p:nvSpPr>
        <p:spPr>
          <a:xfrm>
            <a:off x="548640" y="1005840"/>
            <a:ext cx="8046720" cy="457200"/>
          </a:xfrm>
          <a:prstGeom prst="rect">
            <a:avLst/>
          </a:prstGeom>
          <a:noFill/>
          <a:ln/>
        </p:spPr>
        <p:txBody>
          <a:bodyPr wrap="square" lIns="0" tIns="0" rIns="0" bIns="0" rtlCol="0" anchor="ctr"/>
          <a:lstStyle/>
          <a:p>
            <a:pPr indent="0" marL="0">
              <a:buNone/>
            </a:pPr>
            <a:r>
              <a:rPr lang="en-US" sz="1400" dirty="0">
                <a:solidFill>
                  <a:srgbClr val="333333"/>
                </a:solidFill>
                <a:latin typeface="Calibri" pitchFamily="34" charset="0"/>
                <a:ea typeface="Calibri" pitchFamily="34" charset="-122"/>
                <a:cs typeface="Calibri" pitchFamily="34" charset="-120"/>
              </a:rPr>
              <a:t>Beginning November 2025, vendor payments were stopped. Only essential costs continued to be paid:</a:t>
            </a:r>
            <a:endParaRPr lang="en-US" sz="1400" dirty="0"/>
          </a:p>
        </p:txBody>
      </p:sp>
      <p:sp>
        <p:nvSpPr>
          <p:cNvPr id="4" name="Shape 2"/>
          <p:cNvSpPr/>
          <p:nvPr/>
        </p:nvSpPr>
        <p:spPr>
          <a:xfrm>
            <a:off x="548640" y="1645920"/>
            <a:ext cx="3840480" cy="219456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5" name="Shape 3"/>
          <p:cNvSpPr/>
          <p:nvPr/>
        </p:nvSpPr>
        <p:spPr>
          <a:xfrm>
            <a:off x="548640" y="1645920"/>
            <a:ext cx="3840480" cy="411480"/>
          </a:xfrm>
          <a:prstGeom prst="rect">
            <a:avLst/>
          </a:prstGeom>
          <a:solidFill>
            <a:srgbClr val="4CAF50"/>
          </a:solidFill>
          <a:ln/>
        </p:spPr>
      </p:sp>
      <p:sp>
        <p:nvSpPr>
          <p:cNvPr id="6" name="Text 4"/>
          <p:cNvSpPr/>
          <p:nvPr/>
        </p:nvSpPr>
        <p:spPr>
          <a:xfrm>
            <a:off x="548640" y="1645920"/>
            <a:ext cx="3840480" cy="411480"/>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Still Being Paid (~$60.5K/mo)</a:t>
            </a:r>
            <a:endParaRPr lang="en-US" sz="1300" dirty="0"/>
          </a:p>
        </p:txBody>
      </p:sp>
      <p:sp>
        <p:nvSpPr>
          <p:cNvPr id="7" name="Text 5"/>
          <p:cNvSpPr/>
          <p:nvPr/>
        </p:nvSpPr>
        <p:spPr>
          <a:xfrm>
            <a:off x="822960" y="2194560"/>
            <a:ext cx="3291840" cy="1463040"/>
          </a:xfrm>
          <a:prstGeom prst="rect">
            <a:avLst/>
          </a:prstGeom>
          <a:noFill/>
          <a:ln/>
        </p:spPr>
        <p:txBody>
          <a:bodyPr wrap="square" lIns="0" tIns="0" rIns="0" bIns="0" rtlCol="0" anchor="ctr"/>
          <a:lstStyle/>
          <a:p>
            <a:pPr marL="342900" indent="-342900">
              <a:buSzPct val="100000"/>
              <a:buChar char="•"/>
            </a:pPr>
            <a:r>
              <a:rPr lang="en-US" sz="1200" dirty="0">
                <a:solidFill>
                  <a:srgbClr val="333333"/>
                </a:solidFill>
                <a:latin typeface="Calibri" pitchFamily="34" charset="0"/>
                <a:ea typeface="Calibri" pitchFamily="34" charset="-122"/>
                <a:cs typeface="Calibri" pitchFamily="34" charset="-120"/>
              </a:rPr>
              <a:t>Loan payments (~$23K/mo auto-draft)</a:t>
            </a:r>
            <a:endParaRPr lang="en-US" sz="1200" dirty="0"/>
          </a:p>
          <a:p>
            <a:pPr marL="342900" indent="-342900">
              <a:buSzPct val="100000"/>
              <a:buChar char="•"/>
            </a:pPr>
            <a:r>
              <a:rPr lang="en-US" sz="1200" dirty="0">
                <a:solidFill>
                  <a:srgbClr val="333333"/>
                </a:solidFill>
                <a:latin typeface="Calibri" pitchFamily="34" charset="0"/>
                <a:ea typeface="Calibri" pitchFamily="34" charset="-122"/>
                <a:cs typeface="Calibri" pitchFamily="34" charset="-120"/>
              </a:rPr>
              <a:t>Essential utilities (~$28K/mo)</a:t>
            </a:r>
            <a:endParaRPr lang="en-US" sz="1200" dirty="0"/>
          </a:p>
          <a:p>
            <a:pPr marL="342900" indent="-342900">
              <a:buSzPct val="100000"/>
              <a:buChar char="•"/>
            </a:pPr>
            <a:r>
              <a:rPr lang="en-US" sz="1200" dirty="0">
                <a:solidFill>
                  <a:srgbClr val="333333"/>
                </a:solidFill>
                <a:latin typeface="Calibri" pitchFamily="34" charset="0"/>
                <a:ea typeface="Calibri" pitchFamily="34" charset="-122"/>
                <a:cs typeface="Calibri" pitchFamily="34" charset="-120"/>
              </a:rPr>
              <a:t>Labor/Staff (~$25K/mo)</a:t>
            </a:r>
            <a:endParaRPr lang="en-US" sz="1200" dirty="0"/>
          </a:p>
          <a:p>
            <a:pPr marL="342900" indent="-342900">
              <a:buSzPct val="100000"/>
              <a:buChar char="•"/>
            </a:pPr>
            <a:r>
              <a:rPr lang="en-US" sz="1200" dirty="0">
                <a:solidFill>
                  <a:srgbClr val="333333"/>
                </a:solidFill>
                <a:latin typeface="Calibri" pitchFamily="34" charset="0"/>
                <a:ea typeface="Calibri" pitchFamily="34" charset="-122"/>
                <a:cs typeface="Calibri" pitchFamily="34" charset="-120"/>
              </a:rPr>
              <a:t>Management fees (~$7.5K/mo)</a:t>
            </a:r>
            <a:endParaRPr lang="en-US" sz="1200" dirty="0"/>
          </a:p>
        </p:txBody>
      </p:sp>
      <p:sp>
        <p:nvSpPr>
          <p:cNvPr id="8" name="Shape 6"/>
          <p:cNvSpPr/>
          <p:nvPr/>
        </p:nvSpPr>
        <p:spPr>
          <a:xfrm>
            <a:off x="4754880" y="1645920"/>
            <a:ext cx="3840480" cy="219456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9" name="Shape 7"/>
          <p:cNvSpPr/>
          <p:nvPr/>
        </p:nvSpPr>
        <p:spPr>
          <a:xfrm>
            <a:off x="4754880" y="1645920"/>
            <a:ext cx="3840480" cy="411480"/>
          </a:xfrm>
          <a:prstGeom prst="rect">
            <a:avLst/>
          </a:prstGeom>
          <a:solidFill>
            <a:srgbClr val="EF5350"/>
          </a:solidFill>
          <a:ln/>
        </p:spPr>
      </p:sp>
      <p:sp>
        <p:nvSpPr>
          <p:cNvPr id="10" name="Text 8"/>
          <p:cNvSpPr/>
          <p:nvPr/>
        </p:nvSpPr>
        <p:spPr>
          <a:xfrm>
            <a:off x="4754880" y="1645920"/>
            <a:ext cx="3840480" cy="411480"/>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Stopped / Deferred (~$71K/mo)</a:t>
            </a:r>
            <a:endParaRPr lang="en-US" sz="1300" dirty="0"/>
          </a:p>
        </p:txBody>
      </p:sp>
      <p:sp>
        <p:nvSpPr>
          <p:cNvPr id="11" name="Text 9"/>
          <p:cNvSpPr/>
          <p:nvPr/>
        </p:nvSpPr>
        <p:spPr>
          <a:xfrm>
            <a:off x="5029200" y="2194560"/>
            <a:ext cx="3291840" cy="1463040"/>
          </a:xfrm>
          <a:prstGeom prst="rect">
            <a:avLst/>
          </a:prstGeom>
          <a:noFill/>
          <a:ln/>
        </p:spPr>
        <p:txBody>
          <a:bodyPr wrap="square" lIns="0" tIns="0" rIns="0" bIns="0" rtlCol="0" anchor="ctr"/>
          <a:lstStyle/>
          <a:p>
            <a:pPr marL="342900" indent="-342900">
              <a:buSzPct val="100000"/>
              <a:buChar char="•"/>
            </a:pPr>
            <a:r>
              <a:rPr lang="en-US" sz="1200" dirty="0">
                <a:solidFill>
                  <a:srgbClr val="333333"/>
                </a:solidFill>
                <a:latin typeface="Calibri" pitchFamily="34" charset="0"/>
                <a:ea typeface="Calibri" pitchFamily="34" charset="-122"/>
                <a:cs typeface="Calibri" pitchFamily="34" charset="-120"/>
              </a:rPr>
              <a:t>Landscaping &amp; grounds</a:t>
            </a:r>
            <a:endParaRPr lang="en-US" sz="1200" dirty="0"/>
          </a:p>
          <a:p>
            <a:pPr marL="342900" indent="-342900">
              <a:buSzPct val="100000"/>
              <a:buChar char="•"/>
            </a:pPr>
            <a:r>
              <a:rPr lang="en-US" sz="1200" dirty="0">
                <a:solidFill>
                  <a:srgbClr val="333333"/>
                </a:solidFill>
                <a:latin typeface="Calibri" pitchFamily="34" charset="0"/>
                <a:ea typeface="Calibri" pitchFamily="34" charset="-122"/>
                <a:cs typeface="Calibri" pitchFamily="34" charset="-120"/>
              </a:rPr>
              <a:t>Pest control services</a:t>
            </a:r>
            <a:endParaRPr lang="en-US" sz="1200" dirty="0"/>
          </a:p>
          <a:p>
            <a:pPr marL="342900" indent="-342900">
              <a:buSzPct val="100000"/>
              <a:buChar char="•"/>
            </a:pPr>
            <a:r>
              <a:rPr lang="en-US" sz="1200" dirty="0">
                <a:solidFill>
                  <a:srgbClr val="333333"/>
                </a:solidFill>
                <a:latin typeface="Calibri" pitchFamily="34" charset="0"/>
                <a:ea typeface="Calibri" pitchFamily="34" charset="-122"/>
                <a:cs typeface="Calibri" pitchFamily="34" charset="-120"/>
              </a:rPr>
              <a:t>General repairs &amp; maintenance</a:t>
            </a:r>
            <a:endParaRPr lang="en-US" sz="1200" dirty="0"/>
          </a:p>
          <a:p>
            <a:pPr marL="342900" indent="-342900">
              <a:buSzPct val="100000"/>
              <a:buChar char="•"/>
            </a:pPr>
            <a:r>
              <a:rPr lang="en-US" sz="1200" dirty="0">
                <a:solidFill>
                  <a:srgbClr val="333333"/>
                </a:solidFill>
                <a:latin typeface="Calibri" pitchFamily="34" charset="0"/>
                <a:ea typeface="Calibri" pitchFamily="34" charset="-122"/>
                <a:cs typeface="Calibri" pitchFamily="34" charset="-120"/>
              </a:rPr>
              <a:t>Fire/security monitoring</a:t>
            </a:r>
            <a:endParaRPr lang="en-US" sz="1200" dirty="0"/>
          </a:p>
          <a:p>
            <a:pPr marL="342900" indent="-342900">
              <a:buSzPct val="100000"/>
              <a:buChar char="•"/>
            </a:pPr>
            <a:r>
              <a:rPr lang="en-US" sz="1200" dirty="0">
                <a:solidFill>
                  <a:srgbClr val="333333"/>
                </a:solidFill>
                <a:latin typeface="Calibri" pitchFamily="34" charset="0"/>
                <a:ea typeface="Calibri" pitchFamily="34" charset="-122"/>
                <a:cs typeface="Calibri" pitchFamily="34" charset="-120"/>
              </a:rPr>
              <a:t>Insurance premiums</a:t>
            </a:r>
            <a:endParaRPr lang="en-US" sz="1200" dirty="0"/>
          </a:p>
        </p:txBody>
      </p:sp>
      <p:sp>
        <p:nvSpPr>
          <p:cNvPr id="12" name="Shape 10"/>
          <p:cNvSpPr/>
          <p:nvPr/>
        </p:nvSpPr>
        <p:spPr>
          <a:xfrm>
            <a:off x="548640" y="4114800"/>
            <a:ext cx="8046720" cy="731520"/>
          </a:xfrm>
          <a:prstGeom prst="rect">
            <a:avLst/>
          </a:prstGeom>
          <a:solidFill>
            <a:srgbClr val="1E2761"/>
          </a:solidFill>
          <a:ln/>
        </p:spPr>
      </p:sp>
      <p:sp>
        <p:nvSpPr>
          <p:cNvPr id="13" name="Text 11"/>
          <p:cNvSpPr/>
          <p:nvPr/>
        </p:nvSpPr>
        <p:spPr>
          <a:xfrm>
            <a:off x="822960" y="4114800"/>
            <a:ext cx="7498080" cy="731520"/>
          </a:xfrm>
          <a:prstGeom prst="rect">
            <a:avLst/>
          </a:prstGeom>
          <a:noFill/>
          <a:ln/>
        </p:spPr>
        <p:txBody>
          <a:bodyPr wrap="square" lIns="0" tIns="0" rIns="0" bIns="0" rtlCol="0" anchor="ctr"/>
          <a:lstStyle/>
          <a:p>
            <a:pPr indent="0" marL="0">
              <a:buNone/>
            </a:pPr>
            <a:r>
              <a:rPr lang="en-US" sz="1100" dirty="0">
                <a:solidFill>
                  <a:srgbClr val="FFFFFF"/>
                </a:solidFill>
                <a:latin typeface="Calibri" pitchFamily="34" charset="0"/>
                <a:ea typeface="Calibri" pitchFamily="34" charset="-122"/>
                <a:cs typeface="Calibri" pitchFamily="34" charset="-120"/>
              </a:rPr>
              <a:t>Monthly operating: $131,404  |  Essentials paid: ~$60,500  |  Monthly unpaid: ~$70,904</a:t>
            </a:r>
            <a:endParaRPr lang="en-US" sz="1100" dirty="0"/>
          </a:p>
          <a:p>
            <a:pPr indent="0" marL="0">
              <a:buNone/>
            </a:pPr>
            <a:r>
              <a:rPr lang="en-US" sz="1100" dirty="0">
                <a:solidFill>
                  <a:srgbClr val="CADCFC"/>
                </a:solidFill>
                <a:latin typeface="Calibri" pitchFamily="34" charset="0"/>
                <a:ea typeface="Calibri" pitchFamily="34" charset="-122"/>
                <a:cs typeface="Calibri" pitchFamily="34" charset="-120"/>
              </a:rPr>
              <a:t>5-month unpaid vendors (Nov-Mar): $354,520 — these become Accounts Payable; vendors may file liens</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CF6F5"/>
        </a:solidFill>
      </p:bgPr>
    </p:bg>
    <p:spTree>
      <p:nvGrpSpPr>
        <p:cNvPr id="1" name=""/>
        <p:cNvGrpSpPr/>
        <p:nvPr/>
      </p:nvGrpSpPr>
      <p:grpSpPr>
        <a:xfrm>
          <a:off x="0" y="0"/>
          <a:ext cx="0" cy="0"/>
          <a:chOff x="0" y="0"/>
          <a:chExt cx="0" cy="0"/>
        </a:xfrm>
      </p:grpSpPr>
      <p:sp>
        <p:nvSpPr>
          <p:cNvPr id="2" name="Text 0"/>
          <p:cNvSpPr/>
          <p:nvPr/>
        </p:nvSpPr>
        <p:spPr>
          <a:xfrm>
            <a:off x="548640" y="182880"/>
            <a:ext cx="8046720" cy="548640"/>
          </a:xfrm>
          <a:prstGeom prst="rect">
            <a:avLst/>
          </a:prstGeom>
          <a:noFill/>
          <a:ln/>
        </p:spPr>
        <p:txBody>
          <a:bodyPr wrap="square" lIns="0" tIns="0" rIns="0" bIns="0" rtlCol="0" anchor="ctr"/>
          <a:lstStyle/>
          <a:p>
            <a:pPr indent="0" marL="0">
              <a:buNone/>
            </a:pPr>
            <a:r>
              <a:rPr lang="en-US" sz="2600" b="1" dirty="0">
                <a:solidFill>
                  <a:srgbClr val="990011"/>
                </a:solidFill>
                <a:latin typeface="Georgia" pitchFamily="34" charset="0"/>
                <a:ea typeface="Georgia" pitchFamily="34" charset="-122"/>
                <a:cs typeface="Georgia" pitchFamily="34" charset="-120"/>
              </a:rPr>
              <a:t>The Cash Mirage: Why the Bank Account Looked Fine</a:t>
            </a:r>
            <a:endParaRPr lang="en-US" sz="2600" dirty="0"/>
          </a:p>
        </p:txBody>
      </p:sp>
      <p:sp>
        <p:nvSpPr>
          <p:cNvPr id="3" name="Text 1"/>
          <p:cNvSpPr/>
          <p:nvPr/>
        </p:nvSpPr>
        <p:spPr>
          <a:xfrm>
            <a:off x="548640" y="685800"/>
            <a:ext cx="8046720" cy="320040"/>
          </a:xfrm>
          <a:prstGeom prst="rect">
            <a:avLst/>
          </a:prstGeom>
          <a:noFill/>
          <a:ln/>
        </p:spPr>
        <p:txBody>
          <a:bodyPr wrap="square" lIns="0" tIns="0" rIns="0" bIns="0" rtlCol="0" anchor="ctr"/>
          <a:lstStyle/>
          <a:p>
            <a:pPr indent="0" marL="0">
              <a:buNone/>
            </a:pPr>
            <a:r>
              <a:rPr lang="en-US" sz="1100" i="1" dirty="0">
                <a:solidFill>
                  <a:srgbClr val="888888"/>
                </a:solidFill>
                <a:latin typeface="Calibri" pitchFamily="34" charset="0"/>
                <a:ea typeface="Calibri" pitchFamily="34" charset="-122"/>
                <a:cs typeface="Calibri" pitchFamily="34" charset="-120"/>
              </a:rPr>
              <a:t>Maintenance was deferred, reserves stopped, vendors unpaid, and undocumented expenses drained cash — while obligations accumulated</a:t>
            </a:r>
            <a:endParaRPr lang="en-US" sz="1100" dirty="0"/>
          </a:p>
        </p:txBody>
      </p:sp>
      <p:graphicFrame>
        <p:nvGraphicFramePr>
          <p:cNvPr id="8" name="Table 0"/>
          <p:cNvGraphicFramePr>
            <a:graphicFrameLocks noGrp="1"/>
          </p:cNvGraphicFramePr>
          <p:nvPr>
            <p:extLst>
              <p:ext uri="{D42A27DB-BD31-4B8C-83A1-F6EECF244321}">
                <p14:modId xmlns:p14="http://schemas.microsoft.com/office/powerpoint/2010/main" val="1579011935"/>
              </p:ext>
            </p:extLst>
          </p:nvPr>
        </p:nvGraphicFramePr>
        <p:xfrm>
          <a:off x="365760" y="1097280"/>
          <a:ext cx="8412480" cy="914400"/>
        </p:xfrm>
        <a:graphic>
          <a:graphicData uri="http://schemas.openxmlformats.org/drawingml/2006/table">
            <a:tbl>
              <a:tblPr/>
              <a:tblGrid>
                <a:gridCol w="1005840"/>
                <a:gridCol w="1005840"/>
                <a:gridCol w="1097280"/>
                <a:gridCol w="1188720"/>
                <a:gridCol w="1188720"/>
                <a:gridCol w="1005840"/>
                <a:gridCol w="1188720"/>
              </a:tblGrid>
              <a:tr h="457200">
                <a:tc>
                  <a:txBody>
                    <a:bodyPr/>
                    <a:lstStyle/>
                    <a:p>
                      <a:pPr indent="0" marL="0">
                        <a:buNone/>
                      </a:pPr>
                      <a:r>
                        <a:rPr lang="en-US" sz="900" b="1" dirty="0">
                          <a:solidFill>
                            <a:srgbClr val="FFFFFF"/>
                          </a:solidFill>
                          <a:latin typeface="Calibri" pitchFamily="34" charset="0"/>
                          <a:ea typeface="Calibri" pitchFamily="34" charset="-122"/>
                          <a:cs typeface="Calibri" pitchFamily="34" charset="-120"/>
                        </a:rPr>
                        <a:t>Period</a:t>
                      </a:r>
                      <a:endParaRPr lang="en-US" sz="9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E2761"/>
                    </a:solidFill>
                  </a:tcPr>
                </a:tc>
                <a:tc>
                  <a:txBody>
                    <a:bodyPr/>
                    <a:lstStyle/>
                    <a:p>
                      <a:pPr algn="ctr" indent="0" marL="0">
                        <a:buNone/>
                      </a:pPr>
                      <a:r>
                        <a:rPr lang="en-US" sz="900" b="1" dirty="0">
                          <a:solidFill>
                            <a:srgbClr val="FFFFFF"/>
                          </a:solidFill>
                          <a:latin typeface="Calibri" pitchFamily="34" charset="0"/>
                          <a:ea typeface="Calibri" pitchFamily="34" charset="-122"/>
                          <a:cs typeface="Calibri" pitchFamily="34" charset="-120"/>
                        </a:rPr>
                        <a:t>What</a:t>
                      </a:r>
                      <a:endParaRPr lang="en-US" sz="900" dirty="0">
                        <a:latin typeface="Calibri" charset="0"/>
                        <a:ea typeface="Calibri" charset="0"/>
                        <a:cs typeface="Calibri" charset="0"/>
                      </a:endParaRPr>
                    </a:p>
                    <a:p>
                      <a:pPr algn="ctr" indent="0" marL="0">
                        <a:buNone/>
                      </a:pPr>
                      <a:r>
                        <a:rPr lang="en-US" sz="900" b="1" dirty="0">
                          <a:solidFill>
                            <a:srgbClr val="FFFFFF"/>
                          </a:solidFill>
                          <a:latin typeface="Calibri" pitchFamily="34" charset="0"/>
                          <a:ea typeface="Calibri" pitchFamily="34" charset="-122"/>
                          <a:cs typeface="Calibri" pitchFamily="34" charset="-120"/>
                        </a:rPr>
                        <a:t>Changed</a:t>
                      </a:r>
                      <a:endParaRPr lang="en-US" sz="9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E2761"/>
                    </a:solidFill>
                  </a:tcPr>
                </a:tc>
                <a:tc>
                  <a:txBody>
                    <a:bodyPr/>
                    <a:lstStyle/>
                    <a:p>
                      <a:pPr algn="ctr" indent="0" marL="0">
                        <a:buNone/>
                      </a:pPr>
                      <a:r>
                        <a:rPr lang="en-US" sz="900" b="1" dirty="0">
                          <a:solidFill>
                            <a:srgbClr val="FFFFFF"/>
                          </a:solidFill>
                          <a:latin typeface="Calibri" pitchFamily="34" charset="0"/>
                          <a:ea typeface="Calibri" pitchFamily="34" charset="-122"/>
                          <a:cs typeface="Calibri" pitchFamily="34" charset="-120"/>
                        </a:rPr>
                        <a:t>Actual</a:t>
                      </a:r>
                      <a:endParaRPr lang="en-US" sz="900" dirty="0">
                        <a:latin typeface="Calibri" charset="0"/>
                        <a:ea typeface="Calibri" charset="0"/>
                        <a:cs typeface="Calibri" charset="0"/>
                      </a:endParaRPr>
                    </a:p>
                    <a:p>
                      <a:pPr algn="ctr" indent="0" marL="0">
                        <a:buNone/>
                      </a:pPr>
                      <a:r>
                        <a:rPr lang="en-US" sz="900" b="1" dirty="0">
                          <a:solidFill>
                            <a:srgbClr val="FFFFFF"/>
                          </a:solidFill>
                          <a:latin typeface="Calibri" pitchFamily="34" charset="0"/>
                          <a:ea typeface="Calibri" pitchFamily="34" charset="-122"/>
                          <a:cs typeface="Calibri" pitchFamily="34" charset="-120"/>
                        </a:rPr>
                        <a:t>Cash Out/mo</a:t>
                      </a:r>
                      <a:endParaRPr lang="en-US" sz="9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E2761"/>
                    </a:solidFill>
                  </a:tcPr>
                </a:tc>
                <a:tc>
                  <a:txBody>
                    <a:bodyPr/>
                    <a:lstStyle/>
                    <a:p>
                      <a:pPr algn="ctr" indent="0" marL="0">
                        <a:buNone/>
                      </a:pPr>
                      <a:r>
                        <a:rPr lang="en-US" sz="900" b="1" dirty="0">
                          <a:solidFill>
                            <a:srgbClr val="FFFFFF"/>
                          </a:solidFill>
                          <a:latin typeface="Calibri" pitchFamily="34" charset="0"/>
                          <a:ea typeface="Calibri" pitchFamily="34" charset="-122"/>
                          <a:cs typeface="Calibri" pitchFamily="34" charset="-120"/>
                        </a:rPr>
                        <a:t>Bank Account</a:t>
                      </a:r>
                      <a:endParaRPr lang="en-US" sz="900" dirty="0">
                        <a:latin typeface="Calibri" charset="0"/>
                        <a:ea typeface="Calibri" charset="0"/>
                        <a:cs typeface="Calibri" charset="0"/>
                      </a:endParaRPr>
                    </a:p>
                    <a:p>
                      <a:pPr algn="ctr" indent="0" marL="0">
                        <a:buNone/>
                      </a:pPr>
                      <a:r>
                        <a:rPr lang="en-US" sz="900" b="1" dirty="0">
                          <a:solidFill>
                            <a:srgbClr val="FFFFFF"/>
                          </a:solidFill>
                          <a:latin typeface="Calibri" pitchFamily="34" charset="0"/>
                          <a:ea typeface="Calibri" pitchFamily="34" charset="-122"/>
                          <a:cs typeface="Calibri" pitchFamily="34" charset="-120"/>
                        </a:rPr>
                        <a:t>Change/mo</a:t>
                      </a:r>
                      <a:endParaRPr lang="en-US" sz="9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E2761"/>
                    </a:solidFill>
                  </a:tcPr>
                </a:tc>
                <a:tc>
                  <a:txBody>
                    <a:bodyPr/>
                    <a:lstStyle/>
                    <a:p>
                      <a:pPr algn="ctr" indent="0" marL="0">
                        <a:buNone/>
                      </a:pPr>
                      <a:r>
                        <a:rPr lang="en-US" sz="900" b="1" dirty="0">
                          <a:solidFill>
                            <a:srgbClr val="FFFFFF"/>
                          </a:solidFill>
                          <a:latin typeface="Calibri" pitchFamily="34" charset="0"/>
                          <a:ea typeface="Calibri" pitchFamily="34" charset="-122"/>
                          <a:cs typeface="Calibri" pitchFamily="34" charset="-120"/>
                        </a:rPr>
                        <a:t>Hidden</a:t>
                      </a:r>
                      <a:endParaRPr lang="en-US" sz="900" dirty="0">
                        <a:latin typeface="Calibri" charset="0"/>
                        <a:ea typeface="Calibri" charset="0"/>
                        <a:cs typeface="Calibri" charset="0"/>
                      </a:endParaRPr>
                    </a:p>
                    <a:p>
                      <a:pPr algn="ctr" indent="0" marL="0">
                        <a:buNone/>
                      </a:pPr>
                      <a:r>
                        <a:rPr lang="en-US" sz="900" b="1" dirty="0">
                          <a:solidFill>
                            <a:srgbClr val="FFFFFF"/>
                          </a:solidFill>
                          <a:latin typeface="Calibri" pitchFamily="34" charset="0"/>
                          <a:ea typeface="Calibri" pitchFamily="34" charset="-122"/>
                          <a:cs typeface="Calibri" pitchFamily="34" charset="-120"/>
                        </a:rPr>
                        <a:t>Obligations/mo</a:t>
                      </a:r>
                      <a:endParaRPr lang="en-US" sz="9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E2761"/>
                    </a:solidFill>
                  </a:tcPr>
                </a:tc>
                <a:tc>
                  <a:txBody>
                    <a:bodyPr/>
                    <a:lstStyle/>
                    <a:p>
                      <a:pPr algn="ctr" indent="0" marL="0">
                        <a:buNone/>
                      </a:pPr>
                      <a:r>
                        <a:rPr lang="en-US" sz="900" b="1" dirty="0">
                          <a:solidFill>
                            <a:srgbClr val="FFFFFF"/>
                          </a:solidFill>
                          <a:latin typeface="Calibri" pitchFamily="34" charset="0"/>
                          <a:ea typeface="Calibri" pitchFamily="34" charset="-122"/>
                          <a:cs typeface="Calibri" pitchFamily="34" charset="-120"/>
                        </a:rPr>
                        <a:t>TRUE</a:t>
                      </a:r>
                      <a:endParaRPr lang="en-US" sz="900" dirty="0">
                        <a:latin typeface="Calibri" charset="0"/>
                        <a:ea typeface="Calibri" charset="0"/>
                        <a:cs typeface="Calibri" charset="0"/>
                      </a:endParaRPr>
                    </a:p>
                    <a:p>
                      <a:pPr algn="ctr" indent="0" marL="0">
                        <a:buNone/>
                      </a:pPr>
                      <a:r>
                        <a:rPr lang="en-US" sz="900" b="1" dirty="0">
                          <a:solidFill>
                            <a:srgbClr val="FFFFFF"/>
                          </a:solidFill>
                          <a:latin typeface="Calibri" pitchFamily="34" charset="0"/>
                          <a:ea typeface="Calibri" pitchFamily="34" charset="-122"/>
                          <a:cs typeface="Calibri" pitchFamily="34" charset="-120"/>
                        </a:rPr>
                        <a:t>Net/mo</a:t>
                      </a:r>
                      <a:endParaRPr lang="en-US" sz="9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E2761"/>
                    </a:solidFill>
                  </a:tcPr>
                </a:tc>
                <a:tc>
                  <a:txBody>
                    <a:bodyPr/>
                    <a:lstStyle/>
                    <a:p>
                      <a:pPr algn="ctr" indent="0" marL="0">
                        <a:buNone/>
                      </a:pPr>
                      <a:r>
                        <a:rPr lang="en-US" sz="900" b="1" dirty="0">
                          <a:solidFill>
                            <a:srgbClr val="FFFFFF"/>
                          </a:solidFill>
                          <a:latin typeface="Calibri" pitchFamily="34" charset="0"/>
                          <a:ea typeface="Calibri" pitchFamily="34" charset="-122"/>
                          <a:cs typeface="Calibri" pitchFamily="34" charset="-120"/>
                        </a:rPr>
                        <a:t>Cumulative</a:t>
                      </a:r>
                      <a:endParaRPr lang="en-US" sz="900" dirty="0">
                        <a:latin typeface="Calibri" charset="0"/>
                        <a:ea typeface="Calibri" charset="0"/>
                        <a:cs typeface="Calibri" charset="0"/>
                      </a:endParaRPr>
                    </a:p>
                    <a:p>
                      <a:pPr algn="ctr" indent="0" marL="0">
                        <a:buNone/>
                      </a:pPr>
                      <a:r>
                        <a:rPr lang="en-US" sz="900" b="1" dirty="0">
                          <a:solidFill>
                            <a:srgbClr val="FFFFFF"/>
                          </a:solidFill>
                          <a:latin typeface="Calibri" pitchFamily="34" charset="0"/>
                          <a:ea typeface="Calibri" pitchFamily="34" charset="-122"/>
                          <a:cs typeface="Calibri" pitchFamily="34" charset="-120"/>
                        </a:rPr>
                        <a:t>True Position</a:t>
                      </a:r>
                      <a:endParaRPr lang="en-US" sz="9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E2761"/>
                    </a:solidFill>
                  </a:tcPr>
                </a:tc>
              </a:tr>
              <a:tr h="384048">
                <a:tc>
                  <a:txBody>
                    <a:bodyPr/>
                    <a:lstStyle/>
                    <a:p>
                      <a:pPr indent="0" marL="0">
                        <a:buNone/>
                      </a:pPr>
                      <a:r>
                        <a:rPr lang="en-US" sz="1000" b="1" dirty="0">
                          <a:solidFill>
                            <a:srgbClr val="333333"/>
                          </a:solidFill>
                          <a:latin typeface="Calibri" pitchFamily="34" charset="0"/>
                          <a:ea typeface="Calibri" pitchFamily="34" charset="-122"/>
                          <a:cs typeface="Calibri" pitchFamily="34" charset="-120"/>
                        </a:rPr>
                        <a:t>Jan – Apr</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indent="0" marL="0">
                        <a:buNone/>
                      </a:pPr>
                      <a:r>
                        <a:rPr lang="en-US" sz="800" b="1" dirty="0">
                          <a:solidFill>
                            <a:srgbClr val="FF9800"/>
                          </a:solidFill>
                          <a:latin typeface="Calibri" pitchFamily="34" charset="0"/>
                          <a:ea typeface="Calibri" pitchFamily="34" charset="-122"/>
                          <a:cs typeface="Calibri" pitchFamily="34" charset="-120"/>
                        </a:rPr>
                        <a:t>Deferred</a:t>
                      </a:r>
                      <a:endParaRPr lang="en-US" sz="800" dirty="0">
                        <a:latin typeface="Calibri" charset="0"/>
                        <a:ea typeface="Calibri" charset="0"/>
                        <a:cs typeface="Calibri" charset="0"/>
                      </a:endParaRPr>
                    </a:p>
                    <a:p>
                      <a:pPr algn="ctr" indent="0" marL="0">
                        <a:buNone/>
                      </a:pPr>
                      <a:r>
                        <a:rPr lang="en-US" sz="800" b="1" dirty="0">
                          <a:solidFill>
                            <a:srgbClr val="FF9800"/>
                          </a:solidFill>
                          <a:latin typeface="Calibri" pitchFamily="34" charset="0"/>
                          <a:ea typeface="Calibri" pitchFamily="34" charset="-122"/>
                          <a:cs typeface="Calibri" pitchFamily="34" charset="-120"/>
                        </a:rPr>
                        <a:t>maintenance</a:t>
                      </a:r>
                      <a:endParaRPr lang="en-US" sz="8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000" dirty="0">
                          <a:solidFill>
                            <a:srgbClr val="333333"/>
                          </a:solidFill>
                          <a:latin typeface="Calibri" pitchFamily="34" charset="0"/>
                          <a:ea typeface="Calibri" pitchFamily="34" charset="-122"/>
                          <a:cs typeface="Calibri" pitchFamily="34" charset="-120"/>
                        </a:rPr>
                        <a:t>$151,843</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000" dirty="0">
                          <a:solidFill>
                            <a:srgbClr val="FF9800"/>
                          </a:solidFill>
                          <a:latin typeface="Calibri" pitchFamily="34" charset="0"/>
                          <a:ea typeface="Calibri" pitchFamily="34" charset="-122"/>
                          <a:cs typeface="Calibri" pitchFamily="34" charset="-120"/>
                        </a:rPr>
                        <a:t>+$1,369</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000" dirty="0">
                          <a:solidFill>
                            <a:srgbClr val="FF9800"/>
                          </a:solidFill>
                          <a:latin typeface="Calibri" pitchFamily="34" charset="0"/>
                          <a:ea typeface="Calibri" pitchFamily="34" charset="-122"/>
                          <a:cs typeface="Calibri" pitchFamily="34" charset="-120"/>
                        </a:rPr>
                        <a:t>$0</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000" b="1" dirty="0">
                          <a:solidFill>
                            <a:srgbClr val="FF9800"/>
                          </a:solidFill>
                          <a:latin typeface="Calibri" pitchFamily="34" charset="0"/>
                          <a:ea typeface="Calibri" pitchFamily="34" charset="-122"/>
                          <a:cs typeface="Calibri" pitchFamily="34" charset="-120"/>
                        </a:rPr>
                        <a:t>+$1,369</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000" b="1" dirty="0">
                          <a:solidFill>
                            <a:srgbClr val="FF9800"/>
                          </a:solidFill>
                          <a:latin typeface="Calibri" pitchFamily="34" charset="0"/>
                          <a:ea typeface="Calibri" pitchFamily="34" charset="-122"/>
                          <a:cs typeface="Calibri" pitchFamily="34" charset="-120"/>
                        </a:rPr>
                        <a:t>+$5,476</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r>
              <a:tr h="384048">
                <a:tc>
                  <a:txBody>
                    <a:bodyPr/>
                    <a:lstStyle/>
                    <a:p>
                      <a:pPr indent="0" marL="0">
                        <a:buNone/>
                      </a:pPr>
                      <a:r>
                        <a:rPr lang="en-US" sz="1000" b="1" dirty="0">
                          <a:solidFill>
                            <a:srgbClr val="333333"/>
                          </a:solidFill>
                          <a:latin typeface="Calibri" pitchFamily="34" charset="0"/>
                          <a:ea typeface="Calibri" pitchFamily="34" charset="-122"/>
                          <a:cs typeface="Calibri" pitchFamily="34" charset="-120"/>
                        </a:rPr>
                        <a:t>May – Aug</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indent="0" marL="0">
                        <a:buNone/>
                      </a:pPr>
                      <a:r>
                        <a:rPr lang="en-US" sz="800" b="1" dirty="0">
                          <a:solidFill>
                            <a:srgbClr val="CC0000"/>
                          </a:solidFill>
                          <a:latin typeface="Calibri" pitchFamily="34" charset="0"/>
                          <a:ea typeface="Calibri" pitchFamily="34" charset="-122"/>
                          <a:cs typeface="Calibri" pitchFamily="34" charset="-120"/>
                        </a:rPr>
                        <a:t>Reserves</a:t>
                      </a:r>
                      <a:endParaRPr lang="en-US" sz="800" dirty="0">
                        <a:latin typeface="Calibri" charset="0"/>
                        <a:ea typeface="Calibri" charset="0"/>
                        <a:cs typeface="Calibri" charset="0"/>
                      </a:endParaRPr>
                    </a:p>
                    <a:p>
                      <a:pPr algn="ctr" indent="0" marL="0">
                        <a:buNone/>
                      </a:pPr>
                      <a:r>
                        <a:rPr lang="en-US" sz="800" b="1" dirty="0">
                          <a:solidFill>
                            <a:srgbClr val="CC0000"/>
                          </a:solidFill>
                          <a:latin typeface="Calibri" pitchFamily="34" charset="0"/>
                          <a:ea typeface="Calibri" pitchFamily="34" charset="-122"/>
                          <a:cs typeface="Calibri" pitchFamily="34" charset="-120"/>
                        </a:rPr>
                        <a:t>STOPPED</a:t>
                      </a:r>
                      <a:endParaRPr lang="en-US" sz="8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000" dirty="0">
                          <a:solidFill>
                            <a:srgbClr val="333333"/>
                          </a:solidFill>
                          <a:latin typeface="Calibri" pitchFamily="34" charset="0"/>
                          <a:ea typeface="Calibri" pitchFamily="34" charset="-122"/>
                          <a:cs typeface="Calibri" pitchFamily="34" charset="-120"/>
                        </a:rPr>
                        <a:t>$142,550</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000" b="1" dirty="0">
                          <a:solidFill>
                            <a:srgbClr val="006600"/>
                          </a:solidFill>
                          <a:latin typeface="Calibri" pitchFamily="34" charset="0"/>
                          <a:ea typeface="Calibri" pitchFamily="34" charset="-122"/>
                          <a:cs typeface="Calibri" pitchFamily="34" charset="-120"/>
                        </a:rPr>
                        <a:t>+$10,662</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000" dirty="0">
                          <a:solidFill>
                            <a:srgbClr val="CC0000"/>
                          </a:solidFill>
                          <a:latin typeface="Calibri" pitchFamily="34" charset="0"/>
                          <a:ea typeface="Calibri" pitchFamily="34" charset="-122"/>
                          <a:cs typeface="Calibri" pitchFamily="34" charset="-120"/>
                        </a:rPr>
                        <a:t>−$9,293</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000" b="1" dirty="0">
                          <a:solidFill>
                            <a:srgbClr val="FF9800"/>
                          </a:solidFill>
                          <a:latin typeface="Calibri" pitchFamily="34" charset="0"/>
                          <a:ea typeface="Calibri" pitchFamily="34" charset="-122"/>
                          <a:cs typeface="Calibri" pitchFamily="34" charset="-120"/>
                        </a:rPr>
                        <a:t>+$1,369</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000" b="1" dirty="0">
                          <a:solidFill>
                            <a:srgbClr val="FF9800"/>
                          </a:solidFill>
                          <a:latin typeface="Calibri" pitchFamily="34" charset="0"/>
                          <a:ea typeface="Calibri" pitchFamily="34" charset="-122"/>
                          <a:cs typeface="Calibri" pitchFamily="34" charset="-120"/>
                        </a:rPr>
                        <a:t>+$10,951</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r>
              <a:tr h="384048">
                <a:tc>
                  <a:txBody>
                    <a:bodyPr/>
                    <a:lstStyle/>
                    <a:p>
                      <a:pPr indent="0" marL="0">
                        <a:buNone/>
                      </a:pPr>
                      <a:r>
                        <a:rPr lang="en-US" sz="1000" b="1" dirty="0">
                          <a:solidFill>
                            <a:srgbClr val="333333"/>
                          </a:solidFill>
                          <a:latin typeface="Calibri" pitchFamily="34" charset="0"/>
                          <a:ea typeface="Calibri" pitchFamily="34" charset="-122"/>
                          <a:cs typeface="Calibri" pitchFamily="34" charset="-120"/>
                        </a:rPr>
                        <a:t>Sep – Oct</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indent="0" marL="0">
                        <a:buNone/>
                      </a:pPr>
                      <a:r>
                        <a:rPr lang="en-US" sz="800" b="1" dirty="0">
                          <a:solidFill>
                            <a:srgbClr val="CC0000"/>
                          </a:solidFill>
                          <a:latin typeface="Calibri" pitchFamily="34" charset="0"/>
                          <a:ea typeface="Calibri" pitchFamily="34" charset="-122"/>
                          <a:cs typeface="Calibri" pitchFamily="34" charset="-120"/>
                        </a:rPr>
                        <a:t>Labor spike +</a:t>
                      </a:r>
                      <a:endParaRPr lang="en-US" sz="800" dirty="0">
                        <a:latin typeface="Calibri" charset="0"/>
                        <a:ea typeface="Calibri" charset="0"/>
                        <a:cs typeface="Calibri" charset="0"/>
                      </a:endParaRPr>
                    </a:p>
                    <a:p>
                      <a:pPr algn="ctr" indent="0" marL="0">
                        <a:buNone/>
                      </a:pPr>
                      <a:r>
                        <a:rPr lang="en-US" sz="800" b="1" dirty="0">
                          <a:solidFill>
                            <a:srgbClr val="CC0000"/>
                          </a:solidFill>
                          <a:latin typeface="Calibri" pitchFamily="34" charset="0"/>
                          <a:ea typeface="Calibri" pitchFamily="34" charset="-122"/>
                          <a:cs typeface="Calibri" pitchFamily="34" charset="-120"/>
                        </a:rPr>
                        <a:t>undocumented</a:t>
                      </a:r>
                      <a:endParaRPr lang="en-US" sz="8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000" b="1" dirty="0">
                          <a:solidFill>
                            <a:srgbClr val="CC0000"/>
                          </a:solidFill>
                          <a:latin typeface="Calibri" pitchFamily="34" charset="0"/>
                          <a:ea typeface="Calibri" pitchFamily="34" charset="-122"/>
                          <a:cs typeface="Calibri" pitchFamily="34" charset="-120"/>
                        </a:rPr>
                        <a:t>$197,476</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000" b="1" dirty="0">
                          <a:solidFill>
                            <a:srgbClr val="CC0000"/>
                          </a:solidFill>
                          <a:latin typeface="Calibri" pitchFamily="34" charset="0"/>
                          <a:ea typeface="Calibri" pitchFamily="34" charset="-122"/>
                          <a:cs typeface="Calibri" pitchFamily="34" charset="-120"/>
                        </a:rPr>
                        <a:t>−$44,264</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000" dirty="0">
                          <a:solidFill>
                            <a:srgbClr val="CC0000"/>
                          </a:solidFill>
                          <a:latin typeface="Calibri" pitchFamily="34" charset="0"/>
                          <a:ea typeface="Calibri" pitchFamily="34" charset="-122"/>
                          <a:cs typeface="Calibri" pitchFamily="34" charset="-120"/>
                        </a:rPr>
                        <a:t>−$9,293</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000" b="1" dirty="0">
                          <a:solidFill>
                            <a:srgbClr val="CC0000"/>
                          </a:solidFill>
                          <a:latin typeface="Calibri" pitchFamily="34" charset="0"/>
                          <a:ea typeface="Calibri" pitchFamily="34" charset="-122"/>
                          <a:cs typeface="Calibri" pitchFamily="34" charset="-120"/>
                        </a:rPr>
                        <a:t>−$53,557</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000" b="1" dirty="0">
                          <a:solidFill>
                            <a:srgbClr val="CC0000"/>
                          </a:solidFill>
                          <a:latin typeface="Calibri" pitchFamily="34" charset="0"/>
                          <a:ea typeface="Calibri" pitchFamily="34" charset="-122"/>
                          <a:cs typeface="Calibri" pitchFamily="34" charset="-120"/>
                        </a:rPr>
                        <a:t>−$96,163</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r>
              <a:tr h="384048">
                <a:tc>
                  <a:txBody>
                    <a:bodyPr/>
                    <a:lstStyle/>
                    <a:p>
                      <a:pPr indent="0" marL="0">
                        <a:buNone/>
                      </a:pPr>
                      <a:r>
                        <a:rPr lang="en-US" sz="1000" b="1" dirty="0">
                          <a:solidFill>
                            <a:srgbClr val="333333"/>
                          </a:solidFill>
                          <a:latin typeface="Calibri" pitchFamily="34" charset="0"/>
                          <a:ea typeface="Calibri" pitchFamily="34" charset="-122"/>
                          <a:cs typeface="Calibri" pitchFamily="34" charset="-120"/>
                        </a:rPr>
                        <a:t>Nov – Dec</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ctr" indent="0" marL="0">
                        <a:buNone/>
                      </a:pPr>
                      <a:r>
                        <a:rPr lang="en-US" sz="800" b="1" dirty="0">
                          <a:solidFill>
                            <a:srgbClr val="CC0000"/>
                          </a:solidFill>
                          <a:latin typeface="Calibri" pitchFamily="34" charset="0"/>
                          <a:ea typeface="Calibri" pitchFamily="34" charset="-122"/>
                          <a:cs typeface="Calibri" pitchFamily="34" charset="-120"/>
                        </a:rPr>
                        <a:t>Vendors stop +</a:t>
                      </a:r>
                      <a:endParaRPr lang="en-US" sz="800" dirty="0">
                        <a:latin typeface="Calibri" charset="0"/>
                        <a:ea typeface="Calibri" charset="0"/>
                        <a:cs typeface="Calibri" charset="0"/>
                      </a:endParaRPr>
                    </a:p>
                    <a:p>
                      <a:pPr algn="ctr" indent="0" marL="0">
                        <a:buNone/>
                      </a:pPr>
                      <a:r>
                        <a:rPr lang="en-US" sz="800" b="1" dirty="0">
                          <a:solidFill>
                            <a:srgbClr val="CC0000"/>
                          </a:solidFill>
                          <a:latin typeface="Calibri" pitchFamily="34" charset="0"/>
                          <a:ea typeface="Calibri" pitchFamily="34" charset="-122"/>
                          <a:cs typeface="Calibri" pitchFamily="34" charset="-120"/>
                        </a:rPr>
                        <a:t>undocumented</a:t>
                      </a:r>
                      <a:endParaRPr lang="en-US" sz="8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000" b="1" dirty="0">
                          <a:solidFill>
                            <a:srgbClr val="CC0000"/>
                          </a:solidFill>
                          <a:latin typeface="Calibri" pitchFamily="34" charset="0"/>
                          <a:ea typeface="Calibri" pitchFamily="34" charset="-122"/>
                          <a:cs typeface="Calibri" pitchFamily="34" charset="-120"/>
                        </a:rPr>
                        <a:t>$122,915</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000" dirty="0">
                          <a:solidFill>
                            <a:srgbClr val="006600"/>
                          </a:solidFill>
                          <a:latin typeface="Calibri" pitchFamily="34" charset="0"/>
                          <a:ea typeface="Calibri" pitchFamily="34" charset="-122"/>
                          <a:cs typeface="Calibri" pitchFamily="34" charset="-120"/>
                        </a:rPr>
                        <a:t>+$30,297</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000" b="1" dirty="0">
                          <a:solidFill>
                            <a:srgbClr val="CC0000"/>
                          </a:solidFill>
                          <a:latin typeface="Calibri" pitchFamily="34" charset="0"/>
                          <a:ea typeface="Calibri" pitchFamily="34" charset="-122"/>
                          <a:cs typeface="Calibri" pitchFamily="34" charset="-120"/>
                        </a:rPr>
                        <a:t>−$80,197</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000" b="1" dirty="0">
                          <a:solidFill>
                            <a:srgbClr val="CC0000"/>
                          </a:solidFill>
                          <a:latin typeface="Calibri" pitchFamily="34" charset="0"/>
                          <a:ea typeface="Calibri" pitchFamily="34" charset="-122"/>
                          <a:cs typeface="Calibri" pitchFamily="34" charset="-120"/>
                        </a:rPr>
                        <a:t>−$49,900</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algn="r" indent="0" marL="0">
                        <a:buNone/>
                      </a:pPr>
                      <a:r>
                        <a:rPr lang="en-US" sz="1000" b="1" dirty="0">
                          <a:solidFill>
                            <a:srgbClr val="CC0000"/>
                          </a:solidFill>
                          <a:latin typeface="Calibri" pitchFamily="34" charset="0"/>
                          <a:ea typeface="Calibri" pitchFamily="34" charset="-122"/>
                          <a:cs typeface="Calibri" pitchFamily="34" charset="-120"/>
                        </a:rPr>
                        <a:t>−$195,963</a:t>
                      </a:r>
                      <a:endParaRPr lang="en-US" sz="1000" dirty="0">
                        <a:latin typeface="Calibri" charset="0"/>
                        <a:ea typeface="Calibri" charset="0"/>
                        <a:cs typeface="Calibri" charset="0"/>
                      </a:endParaRPr>
                    </a:p>
                  </a:txBody>
                  <a:tcPr marL="91440" marR="91440" marT="45720" marB="4572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r>
            </a:tbl>
          </a:graphicData>
        </a:graphic>
      </p:graphicFrame>
      <p:sp>
        <p:nvSpPr>
          <p:cNvPr id="5" name="Text 2"/>
          <p:cNvSpPr/>
          <p:nvPr/>
        </p:nvSpPr>
        <p:spPr>
          <a:xfrm>
            <a:off x="548640" y="3246120"/>
            <a:ext cx="8046720" cy="274320"/>
          </a:xfrm>
          <a:prstGeom prst="rect">
            <a:avLst/>
          </a:prstGeom>
          <a:noFill/>
          <a:ln/>
        </p:spPr>
        <p:txBody>
          <a:bodyPr wrap="square" lIns="0" tIns="0" rIns="0" bIns="0" rtlCol="0" anchor="ctr"/>
          <a:lstStyle/>
          <a:p>
            <a:pPr indent="0" marL="0">
              <a:buNone/>
            </a:pPr>
            <a:r>
              <a:rPr lang="en-US" sz="1200" b="1" dirty="0">
                <a:solidFill>
                  <a:srgbClr val="1E2761"/>
                </a:solidFill>
                <a:latin typeface="Calibri" pitchFamily="34" charset="0"/>
                <a:ea typeface="Calibri" pitchFamily="34" charset="-122"/>
                <a:cs typeface="Calibri" pitchFamily="34" charset="-120"/>
              </a:rPr>
              <a:t>Cumulative Position at Year-End (REVISED):</a:t>
            </a:r>
            <a:endParaRPr lang="en-US" sz="1200" dirty="0"/>
          </a:p>
        </p:txBody>
      </p:sp>
      <p:sp>
        <p:nvSpPr>
          <p:cNvPr id="6" name="Shape 3"/>
          <p:cNvSpPr/>
          <p:nvPr/>
        </p:nvSpPr>
        <p:spPr>
          <a:xfrm>
            <a:off x="548640" y="3566160"/>
            <a:ext cx="3840480" cy="50292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7" name="Shape 4"/>
          <p:cNvSpPr/>
          <p:nvPr/>
        </p:nvSpPr>
        <p:spPr>
          <a:xfrm>
            <a:off x="548640" y="3566160"/>
            <a:ext cx="64008" cy="502920"/>
          </a:xfrm>
          <a:prstGeom prst="rect">
            <a:avLst/>
          </a:prstGeom>
          <a:solidFill>
            <a:srgbClr val="FF9800"/>
          </a:solidFill>
          <a:ln/>
        </p:spPr>
      </p:sp>
      <p:sp>
        <p:nvSpPr>
          <p:cNvPr id="8" name="Text 5"/>
          <p:cNvSpPr/>
          <p:nvPr/>
        </p:nvSpPr>
        <p:spPr>
          <a:xfrm>
            <a:off x="777240" y="3566160"/>
            <a:ext cx="2011680" cy="502920"/>
          </a:xfrm>
          <a:prstGeom prst="rect">
            <a:avLst/>
          </a:prstGeom>
          <a:noFill/>
          <a:ln/>
        </p:spPr>
        <p:txBody>
          <a:bodyPr wrap="square" lIns="0" tIns="0" rIns="0" bIns="0" rtlCol="0" anchor="ctr"/>
          <a:lstStyle/>
          <a:p>
            <a:pPr indent="0" marL="0">
              <a:buNone/>
            </a:pPr>
            <a:r>
              <a:rPr lang="en-US" sz="1000" dirty="0">
                <a:solidFill>
                  <a:srgbClr val="333333"/>
                </a:solidFill>
                <a:latin typeface="Calibri" pitchFamily="34" charset="0"/>
                <a:ea typeface="Calibri" pitchFamily="34" charset="-122"/>
                <a:cs typeface="Calibri" pitchFamily="34" charset="-120"/>
              </a:rPr>
              <a:t>Bank account change (12mo):</a:t>
            </a:r>
            <a:endParaRPr lang="en-US" sz="1000" dirty="0"/>
          </a:p>
        </p:txBody>
      </p:sp>
      <p:sp>
        <p:nvSpPr>
          <p:cNvPr id="9" name="Text 6"/>
          <p:cNvSpPr/>
          <p:nvPr/>
        </p:nvSpPr>
        <p:spPr>
          <a:xfrm>
            <a:off x="2743200" y="3566160"/>
            <a:ext cx="1463040" cy="502920"/>
          </a:xfrm>
          <a:prstGeom prst="rect">
            <a:avLst/>
          </a:prstGeom>
          <a:noFill/>
          <a:ln/>
        </p:spPr>
        <p:txBody>
          <a:bodyPr wrap="square" lIns="0" tIns="0" rIns="0" bIns="0" rtlCol="0" anchor="ctr"/>
          <a:lstStyle/>
          <a:p>
            <a:pPr algn="r" indent="0" marL="0">
              <a:buNone/>
            </a:pPr>
            <a:r>
              <a:rPr lang="en-US" sz="1800" b="1" dirty="0">
                <a:solidFill>
                  <a:srgbClr val="FF9800"/>
                </a:solidFill>
                <a:latin typeface="Georgia" pitchFamily="34" charset="0"/>
                <a:ea typeface="Georgia" pitchFamily="34" charset="-122"/>
                <a:cs typeface="Georgia" pitchFamily="34" charset="-120"/>
              </a:rPr>
              <a:t>+$20,190</a:t>
            </a:r>
            <a:endParaRPr lang="en-US" sz="1800" dirty="0"/>
          </a:p>
        </p:txBody>
      </p:sp>
      <p:sp>
        <p:nvSpPr>
          <p:cNvPr id="10" name="Shape 7"/>
          <p:cNvSpPr/>
          <p:nvPr/>
        </p:nvSpPr>
        <p:spPr>
          <a:xfrm>
            <a:off x="4754880" y="3566160"/>
            <a:ext cx="3840480" cy="50292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11" name="Shape 8"/>
          <p:cNvSpPr/>
          <p:nvPr/>
        </p:nvSpPr>
        <p:spPr>
          <a:xfrm>
            <a:off x="4754880" y="3566160"/>
            <a:ext cx="64008" cy="502920"/>
          </a:xfrm>
          <a:prstGeom prst="rect">
            <a:avLst/>
          </a:prstGeom>
          <a:solidFill>
            <a:srgbClr val="EF5350"/>
          </a:solidFill>
          <a:ln/>
        </p:spPr>
      </p:sp>
      <p:sp>
        <p:nvSpPr>
          <p:cNvPr id="12" name="Text 9"/>
          <p:cNvSpPr/>
          <p:nvPr/>
        </p:nvSpPr>
        <p:spPr>
          <a:xfrm>
            <a:off x="4983480" y="3566160"/>
            <a:ext cx="2011680" cy="502920"/>
          </a:xfrm>
          <a:prstGeom prst="rect">
            <a:avLst/>
          </a:prstGeom>
          <a:noFill/>
          <a:ln/>
        </p:spPr>
        <p:txBody>
          <a:bodyPr wrap="square" lIns="0" tIns="0" rIns="0" bIns="0" rtlCol="0" anchor="ctr"/>
          <a:lstStyle/>
          <a:p>
            <a:pPr indent="0" marL="0">
              <a:buNone/>
            </a:pPr>
            <a:r>
              <a:rPr lang="en-US" sz="1000" dirty="0">
                <a:solidFill>
                  <a:srgbClr val="333333"/>
                </a:solidFill>
                <a:latin typeface="Calibri" pitchFamily="34" charset="0"/>
                <a:ea typeface="Calibri" pitchFamily="34" charset="-122"/>
                <a:cs typeface="Calibri" pitchFamily="34" charset="-120"/>
              </a:rPr>
              <a:t>True net position:</a:t>
            </a:r>
            <a:endParaRPr lang="en-US" sz="1000" dirty="0"/>
          </a:p>
        </p:txBody>
      </p:sp>
      <p:sp>
        <p:nvSpPr>
          <p:cNvPr id="13" name="Text 10"/>
          <p:cNvSpPr/>
          <p:nvPr/>
        </p:nvSpPr>
        <p:spPr>
          <a:xfrm>
            <a:off x="6949440" y="3566160"/>
            <a:ext cx="1463040" cy="502920"/>
          </a:xfrm>
          <a:prstGeom prst="rect">
            <a:avLst/>
          </a:prstGeom>
          <a:noFill/>
          <a:ln/>
        </p:spPr>
        <p:txBody>
          <a:bodyPr wrap="square" lIns="0" tIns="0" rIns="0" bIns="0" rtlCol="0" anchor="ctr"/>
          <a:lstStyle/>
          <a:p>
            <a:pPr algn="r" indent="0" marL="0">
              <a:buNone/>
            </a:pPr>
            <a:r>
              <a:rPr lang="en-US" sz="1800" b="1" dirty="0">
                <a:solidFill>
                  <a:srgbClr val="EF5350"/>
                </a:solidFill>
                <a:latin typeface="Georgia" pitchFamily="34" charset="0"/>
                <a:ea typeface="Georgia" pitchFamily="34" charset="-122"/>
                <a:cs typeface="Georgia" pitchFamily="34" charset="-120"/>
              </a:rPr>
              <a:t>−$195,963</a:t>
            </a:r>
            <a:endParaRPr lang="en-US" sz="1800" dirty="0"/>
          </a:p>
        </p:txBody>
      </p:sp>
      <p:sp>
        <p:nvSpPr>
          <p:cNvPr id="14" name="Shape 11"/>
          <p:cNvSpPr/>
          <p:nvPr/>
        </p:nvSpPr>
        <p:spPr>
          <a:xfrm>
            <a:off x="548640" y="4206240"/>
            <a:ext cx="8046720" cy="749808"/>
          </a:xfrm>
          <a:prstGeom prst="rect">
            <a:avLst/>
          </a:prstGeom>
          <a:solidFill>
            <a:srgbClr val="FFEBEE"/>
          </a:solidFill>
          <a:ln/>
          <a:effectLst>
            <a:outerShdw sx="100000" sy="100000" kx="0" ky="0" algn="bl" rotWithShape="0" blurRad="50800" dist="25400" dir="8100000">
              <a:srgbClr val="000000">
                <a:alpha val="12000"/>
              </a:srgbClr>
            </a:outerShdw>
          </a:effectLst>
        </p:spPr>
      </p:sp>
      <p:sp>
        <p:nvSpPr>
          <p:cNvPr id="15" name="Text 12"/>
          <p:cNvSpPr/>
          <p:nvPr/>
        </p:nvSpPr>
        <p:spPr>
          <a:xfrm>
            <a:off x="822960" y="4233672"/>
            <a:ext cx="7498080" cy="694944"/>
          </a:xfrm>
          <a:prstGeom prst="rect">
            <a:avLst/>
          </a:prstGeom>
          <a:noFill/>
          <a:ln/>
        </p:spPr>
        <p:txBody>
          <a:bodyPr wrap="square" lIns="0" tIns="0" rIns="0" bIns="0" rtlCol="0" anchor="ctr"/>
          <a:lstStyle/>
          <a:p>
            <a:pPr indent="0" marL="0">
              <a:buNone/>
            </a:pPr>
            <a:r>
              <a:rPr lang="en-US" sz="1000" b="1" dirty="0">
                <a:solidFill>
                  <a:srgbClr val="CC0000"/>
                </a:solidFill>
                <a:latin typeface="Calibri" pitchFamily="34" charset="0"/>
                <a:ea typeface="Calibri" pitchFamily="34" charset="-122"/>
                <a:cs typeface="Calibri" pitchFamily="34" charset="-120"/>
              </a:rPr>
              <a:t>Why the bank balance barely grew: </a:t>
            </a:r>
            <a:pPr indent="0" marL="0">
              <a:buNone/>
            </a:pPr>
            <a:r>
              <a:rPr lang="en-US" sz="1000" dirty="0">
                <a:solidFill>
                  <a:srgbClr val="333333"/>
                </a:solidFill>
                <a:latin typeface="Calibri" pitchFamily="34" charset="0"/>
                <a:ea typeface="Calibri" pitchFamily="34" charset="-122"/>
                <a:cs typeface="Calibri" pitchFamily="34" charset="-120"/>
              </a:rPr>
              <a:t>Jan-Aug "breakeven" was only possible by deferring maintenance under tight expense controls. Then reckless spending and undocumented expenses (~$39K/mo) drained cash while reserves ($9,293/mo) and vendor payments ($71K/mo) went unpaid. </a:t>
            </a:r>
            <a:pPr indent="0" marL="0">
              <a:buNone/>
            </a:pPr>
            <a:r>
              <a:rPr lang="en-US" sz="1000" b="1" dirty="0">
                <a:solidFill>
                  <a:srgbClr val="CC0000"/>
                </a:solidFill>
                <a:latin typeface="Calibri" pitchFamily="34" charset="0"/>
                <a:ea typeface="Calibri" pitchFamily="34" charset="-122"/>
                <a:cs typeface="Calibri" pitchFamily="34" charset="-120"/>
              </a:rPr>
              <a:t>The $216K in hidden obligations ($74K reserves + $142K vendors) masks the true ($196K) deficit.</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CF6F5"/>
        </a:solidFill>
      </p:bgPr>
    </p:bg>
    <p:spTree>
      <p:nvGrpSpPr>
        <p:cNvPr id="1" name=""/>
        <p:cNvGrpSpPr/>
        <p:nvPr/>
      </p:nvGrpSpPr>
      <p:grpSpPr>
        <a:xfrm>
          <a:off x="0" y="0"/>
          <a:ext cx="0" cy="0"/>
          <a:chOff x="0" y="0"/>
          <a:chExt cx="0" cy="0"/>
        </a:xfrm>
      </p:grpSpPr>
      <p:sp>
        <p:nvSpPr>
          <p:cNvPr id="2" name="Text 0"/>
          <p:cNvSpPr/>
          <p:nvPr/>
        </p:nvSpPr>
        <p:spPr>
          <a:xfrm>
            <a:off x="548640" y="182880"/>
            <a:ext cx="8046720" cy="548640"/>
          </a:xfrm>
          <a:prstGeom prst="rect">
            <a:avLst/>
          </a:prstGeom>
          <a:noFill/>
          <a:ln/>
        </p:spPr>
        <p:txBody>
          <a:bodyPr wrap="square" lIns="0" tIns="0" rIns="0" bIns="0" rtlCol="0" anchor="ctr"/>
          <a:lstStyle/>
          <a:p>
            <a:pPr indent="0" marL="0">
              <a:buNone/>
            </a:pPr>
            <a:r>
              <a:rPr lang="en-US" sz="2600" b="1" dirty="0">
                <a:solidFill>
                  <a:srgbClr val="990011"/>
                </a:solidFill>
                <a:latin typeface="Georgia" pitchFamily="34" charset="0"/>
                <a:ea typeface="Georgia" pitchFamily="34" charset="-122"/>
                <a:cs typeface="Georgia" pitchFamily="34" charset="-120"/>
              </a:rPr>
              <a:t>Monthly Cost Escalation: How We Went Into the Red</a:t>
            </a:r>
            <a:endParaRPr lang="en-US" sz="2600" dirty="0"/>
          </a:p>
        </p:txBody>
      </p:sp>
      <p:sp>
        <p:nvSpPr>
          <p:cNvPr id="3" name="Text 1"/>
          <p:cNvSpPr/>
          <p:nvPr/>
        </p:nvSpPr>
        <p:spPr>
          <a:xfrm>
            <a:off x="548640" y="777240"/>
            <a:ext cx="3657600" cy="274320"/>
          </a:xfrm>
          <a:prstGeom prst="rect">
            <a:avLst/>
          </a:prstGeom>
          <a:noFill/>
          <a:ln/>
        </p:spPr>
        <p:txBody>
          <a:bodyPr wrap="square" lIns="0" tIns="0" rIns="0" bIns="0" rtlCol="0" anchor="ctr"/>
          <a:lstStyle/>
          <a:p>
            <a:pPr indent="0" marL="0">
              <a:buNone/>
            </a:pPr>
            <a:r>
              <a:rPr lang="en-US" sz="1200" b="1" dirty="0">
                <a:solidFill>
                  <a:srgbClr val="006600"/>
                </a:solidFill>
                <a:latin typeface="Calibri" pitchFamily="34" charset="0"/>
                <a:ea typeface="Calibri" pitchFamily="34" charset="-122"/>
                <a:cs typeface="Calibri" pitchFamily="34" charset="-120"/>
              </a:rPr>
              <a:t>Monthly Income: ~$153,212</a:t>
            </a:r>
            <a:endParaRPr lang="en-US" sz="1200" dirty="0"/>
          </a:p>
        </p:txBody>
      </p:sp>
      <p:sp>
        <p:nvSpPr>
          <p:cNvPr id="4" name="Text 2"/>
          <p:cNvSpPr/>
          <p:nvPr/>
        </p:nvSpPr>
        <p:spPr>
          <a:xfrm>
            <a:off x="4114800" y="777240"/>
            <a:ext cx="2743200" cy="274320"/>
          </a:xfrm>
          <a:prstGeom prst="rect">
            <a:avLst/>
          </a:prstGeom>
          <a:noFill/>
          <a:ln/>
        </p:spPr>
        <p:txBody>
          <a:bodyPr wrap="square" lIns="0" tIns="0" rIns="0" bIns="0" rtlCol="0" anchor="ctr"/>
          <a:lstStyle/>
          <a:p>
            <a:pPr indent="0" marL="0">
              <a:buNone/>
            </a:pPr>
            <a:r>
              <a:rPr lang="en-US" sz="1000" i="1" dirty="0">
                <a:solidFill>
                  <a:srgbClr val="888888"/>
                </a:solidFill>
                <a:latin typeface="Calibri" pitchFamily="34" charset="0"/>
                <a:ea typeface="Calibri" pitchFamily="34" charset="-122"/>
                <a:cs typeface="Calibri" pitchFamily="34" charset="-120"/>
              </a:rPr>
              <a:t>(assessment run-rate from BvA)</a:t>
            </a:r>
            <a:endParaRPr lang="en-US" sz="1000" dirty="0"/>
          </a:p>
        </p:txBody>
      </p:sp>
      <p:sp>
        <p:nvSpPr>
          <p:cNvPr id="5" name="Shape 3"/>
          <p:cNvSpPr/>
          <p:nvPr/>
        </p:nvSpPr>
        <p:spPr>
          <a:xfrm>
            <a:off x="365760" y="1097280"/>
            <a:ext cx="2011680" cy="361188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6" name="Shape 4"/>
          <p:cNvSpPr/>
          <p:nvPr/>
        </p:nvSpPr>
        <p:spPr>
          <a:xfrm>
            <a:off x="365760" y="1097280"/>
            <a:ext cx="2011680" cy="502920"/>
          </a:xfrm>
          <a:prstGeom prst="rect">
            <a:avLst/>
          </a:prstGeom>
          <a:solidFill>
            <a:srgbClr val="FF9800"/>
          </a:solidFill>
          <a:ln/>
        </p:spPr>
      </p:sp>
      <p:sp>
        <p:nvSpPr>
          <p:cNvPr id="7" name="Text 5"/>
          <p:cNvSpPr/>
          <p:nvPr/>
        </p:nvSpPr>
        <p:spPr>
          <a:xfrm>
            <a:off x="365760" y="1097280"/>
            <a:ext cx="2011680" cy="274320"/>
          </a:xfrm>
          <a:prstGeom prst="rect">
            <a:avLst/>
          </a:prstGeom>
          <a:noFill/>
          <a:ln/>
        </p:spPr>
        <p:txBody>
          <a:bodyPr wrap="square" lIns="0" tIns="0" rIns="0" bIns="0" rtlCol="0" anchor="ctr"/>
          <a:lstStyle/>
          <a:p>
            <a:pPr algn="ctr" indent="0" marL="0">
              <a:buNone/>
            </a:pPr>
            <a:r>
              <a:rPr lang="en-US" sz="1100" b="1" dirty="0">
                <a:solidFill>
                  <a:srgbClr val="FFFFFF"/>
                </a:solidFill>
                <a:latin typeface="Georgia" pitchFamily="34" charset="0"/>
                <a:ea typeface="Georgia" pitchFamily="34" charset="-122"/>
                <a:cs typeface="Georgia" pitchFamily="34" charset="-120"/>
              </a:rPr>
              <a:t>JAN – APR</a:t>
            </a:r>
            <a:endParaRPr lang="en-US" sz="1100" dirty="0"/>
          </a:p>
        </p:txBody>
      </p:sp>
      <p:sp>
        <p:nvSpPr>
          <p:cNvPr id="8" name="Text 6"/>
          <p:cNvSpPr/>
          <p:nvPr/>
        </p:nvSpPr>
        <p:spPr>
          <a:xfrm>
            <a:off x="365760" y="1335024"/>
            <a:ext cx="2011680" cy="228600"/>
          </a:xfrm>
          <a:prstGeom prst="rect">
            <a:avLst/>
          </a:prstGeom>
          <a:noFill/>
          <a:ln/>
        </p:spPr>
        <p:txBody>
          <a:bodyPr wrap="square" lIns="0" tIns="0" rIns="0" bIns="0" rtlCol="0" anchor="ctr"/>
          <a:lstStyle/>
          <a:p>
            <a:pPr algn="ctr" indent="0" marL="0">
              <a:buNone/>
            </a:pPr>
            <a:r>
              <a:rPr lang="en-US" sz="900" dirty="0">
                <a:solidFill>
                  <a:srgbClr val="FFFFFF"/>
                </a:solidFill>
                <a:latin typeface="Calibri" pitchFamily="34" charset="0"/>
                <a:ea typeface="Calibri" pitchFamily="34" charset="-122"/>
                <a:cs typeface="Calibri" pitchFamily="34" charset="-120"/>
              </a:rPr>
              <a:t>Deferred Maint.</a:t>
            </a:r>
            <a:endParaRPr lang="en-US" sz="900" dirty="0"/>
          </a:p>
        </p:txBody>
      </p:sp>
      <p:sp>
        <p:nvSpPr>
          <p:cNvPr id="9" name="Text 7"/>
          <p:cNvSpPr/>
          <p:nvPr/>
        </p:nvSpPr>
        <p:spPr>
          <a:xfrm>
            <a:off x="457200" y="1691640"/>
            <a:ext cx="1097280" cy="201168"/>
          </a:xfrm>
          <a:prstGeom prst="rect">
            <a:avLst/>
          </a:prstGeom>
          <a:noFill/>
          <a:ln/>
        </p:spPr>
        <p:txBody>
          <a:bodyPr wrap="square" lIns="0" tIns="0" rIns="0" bIns="0" rtlCol="0" anchor="ctr"/>
          <a:lstStyle/>
          <a:p>
            <a:pPr indent="0" marL="0">
              <a:buNone/>
            </a:pPr>
            <a:r>
              <a:rPr lang="en-US" sz="900" dirty="0">
                <a:solidFill>
                  <a:srgbClr val="555555"/>
                </a:solidFill>
                <a:latin typeface="Calibri" pitchFamily="34" charset="0"/>
                <a:ea typeface="Calibri" pitchFamily="34" charset="-122"/>
                <a:cs typeface="Calibri" pitchFamily="34" charset="-120"/>
              </a:rPr>
              <a:t>Operating</a:t>
            </a:r>
            <a:endParaRPr lang="en-US" sz="900" dirty="0"/>
          </a:p>
        </p:txBody>
      </p:sp>
      <p:sp>
        <p:nvSpPr>
          <p:cNvPr id="10" name="Text 8"/>
          <p:cNvSpPr/>
          <p:nvPr/>
        </p:nvSpPr>
        <p:spPr>
          <a:xfrm>
            <a:off x="1371600" y="1691640"/>
            <a:ext cx="868680" cy="201168"/>
          </a:xfrm>
          <a:prstGeom prst="rect">
            <a:avLst/>
          </a:prstGeom>
          <a:noFill/>
          <a:ln/>
        </p:spPr>
        <p:txBody>
          <a:bodyPr wrap="square" lIns="0" tIns="0" rIns="0" bIns="0" rtlCol="0" anchor="ctr"/>
          <a:lstStyle/>
          <a:p>
            <a:pPr algn="r" indent="0" marL="0">
              <a:buNone/>
            </a:pPr>
            <a:r>
              <a:rPr lang="en-US" sz="900" dirty="0">
                <a:solidFill>
                  <a:srgbClr val="333333"/>
                </a:solidFill>
                <a:latin typeface="Calibri" pitchFamily="34" charset="0"/>
                <a:ea typeface="Calibri" pitchFamily="34" charset="-122"/>
                <a:cs typeface="Calibri" pitchFamily="34" charset="-120"/>
              </a:rPr>
              <a:t>$126,108</a:t>
            </a:r>
            <a:endParaRPr lang="en-US" sz="900" dirty="0"/>
          </a:p>
        </p:txBody>
      </p:sp>
      <p:sp>
        <p:nvSpPr>
          <p:cNvPr id="11" name="Text 9"/>
          <p:cNvSpPr/>
          <p:nvPr/>
        </p:nvSpPr>
        <p:spPr>
          <a:xfrm>
            <a:off x="457200" y="1892808"/>
            <a:ext cx="1097280" cy="201168"/>
          </a:xfrm>
          <a:prstGeom prst="rect">
            <a:avLst/>
          </a:prstGeom>
          <a:noFill/>
          <a:ln/>
        </p:spPr>
        <p:txBody>
          <a:bodyPr wrap="square" lIns="0" tIns="0" rIns="0" bIns="0" rtlCol="0" anchor="ctr"/>
          <a:lstStyle/>
          <a:p>
            <a:pPr indent="0" marL="0">
              <a:buNone/>
            </a:pPr>
            <a:r>
              <a:rPr lang="en-US" sz="900" dirty="0">
                <a:solidFill>
                  <a:srgbClr val="555555"/>
                </a:solidFill>
                <a:latin typeface="Calibri" pitchFamily="34" charset="0"/>
                <a:ea typeface="Calibri" pitchFamily="34" charset="-122"/>
                <a:cs typeface="Calibri" pitchFamily="34" charset="-120"/>
              </a:rPr>
              <a:t>Reserves</a:t>
            </a:r>
            <a:endParaRPr lang="en-US" sz="900" dirty="0"/>
          </a:p>
        </p:txBody>
      </p:sp>
      <p:sp>
        <p:nvSpPr>
          <p:cNvPr id="12" name="Text 10"/>
          <p:cNvSpPr/>
          <p:nvPr/>
        </p:nvSpPr>
        <p:spPr>
          <a:xfrm>
            <a:off x="1371600" y="1892808"/>
            <a:ext cx="868680" cy="201168"/>
          </a:xfrm>
          <a:prstGeom prst="rect">
            <a:avLst/>
          </a:prstGeom>
          <a:noFill/>
          <a:ln/>
        </p:spPr>
        <p:txBody>
          <a:bodyPr wrap="square" lIns="0" tIns="0" rIns="0" bIns="0" rtlCol="0" anchor="ctr"/>
          <a:lstStyle/>
          <a:p>
            <a:pPr algn="r" indent="0" marL="0">
              <a:buNone/>
            </a:pPr>
            <a:r>
              <a:rPr lang="en-US" sz="900" dirty="0">
                <a:solidFill>
                  <a:srgbClr val="555555"/>
                </a:solidFill>
                <a:latin typeface="Calibri" pitchFamily="34" charset="0"/>
                <a:ea typeface="Calibri" pitchFamily="34" charset="-122"/>
                <a:cs typeface="Calibri" pitchFamily="34" charset="-120"/>
              </a:rPr>
              <a:t>$9,293</a:t>
            </a:r>
            <a:endParaRPr lang="en-US" sz="900" dirty="0"/>
          </a:p>
        </p:txBody>
      </p:sp>
      <p:sp>
        <p:nvSpPr>
          <p:cNvPr id="13" name="Text 11"/>
          <p:cNvSpPr/>
          <p:nvPr/>
        </p:nvSpPr>
        <p:spPr>
          <a:xfrm>
            <a:off x="457200" y="2093976"/>
            <a:ext cx="1097280" cy="201168"/>
          </a:xfrm>
          <a:prstGeom prst="rect">
            <a:avLst/>
          </a:prstGeom>
          <a:noFill/>
          <a:ln/>
        </p:spPr>
        <p:txBody>
          <a:bodyPr wrap="square" lIns="0" tIns="0" rIns="0" bIns="0" rtlCol="0" anchor="ctr"/>
          <a:lstStyle/>
          <a:p>
            <a:pPr indent="0" marL="0">
              <a:buNone/>
            </a:pPr>
            <a:r>
              <a:rPr lang="en-US" sz="900" dirty="0">
                <a:solidFill>
                  <a:srgbClr val="555555"/>
                </a:solidFill>
                <a:latin typeface="Calibri" pitchFamily="34" charset="0"/>
                <a:ea typeface="Calibri" pitchFamily="34" charset="-122"/>
                <a:cs typeface="Calibri" pitchFamily="34" charset="-120"/>
              </a:rPr>
              <a:t>Principal</a:t>
            </a:r>
            <a:endParaRPr lang="en-US" sz="900" dirty="0"/>
          </a:p>
        </p:txBody>
      </p:sp>
      <p:sp>
        <p:nvSpPr>
          <p:cNvPr id="14" name="Text 12"/>
          <p:cNvSpPr/>
          <p:nvPr/>
        </p:nvSpPr>
        <p:spPr>
          <a:xfrm>
            <a:off x="1371600" y="2093976"/>
            <a:ext cx="868680" cy="201168"/>
          </a:xfrm>
          <a:prstGeom prst="rect">
            <a:avLst/>
          </a:prstGeom>
          <a:noFill/>
          <a:ln/>
        </p:spPr>
        <p:txBody>
          <a:bodyPr wrap="square" lIns="0" tIns="0" rIns="0" bIns="0" rtlCol="0" anchor="ctr"/>
          <a:lstStyle/>
          <a:p>
            <a:pPr algn="r" indent="0" marL="0">
              <a:buNone/>
            </a:pPr>
            <a:r>
              <a:rPr lang="en-US" sz="900" dirty="0">
                <a:solidFill>
                  <a:srgbClr val="333333"/>
                </a:solidFill>
                <a:latin typeface="Calibri" pitchFamily="34" charset="0"/>
                <a:ea typeface="Calibri" pitchFamily="34" charset="-122"/>
                <a:cs typeface="Calibri" pitchFamily="34" charset="-120"/>
              </a:rPr>
              <a:t>$16,442</a:t>
            </a:r>
            <a:endParaRPr lang="en-US" sz="900" dirty="0"/>
          </a:p>
        </p:txBody>
      </p:sp>
      <p:sp>
        <p:nvSpPr>
          <p:cNvPr id="15" name="Shape 13"/>
          <p:cNvSpPr/>
          <p:nvPr/>
        </p:nvSpPr>
        <p:spPr>
          <a:xfrm>
            <a:off x="457200" y="2331720"/>
            <a:ext cx="1828800" cy="0"/>
          </a:xfrm>
          <a:prstGeom prst="line">
            <a:avLst/>
          </a:prstGeom>
          <a:noFill/>
          <a:ln w="10160">
            <a:solidFill>
              <a:srgbClr val="E8E8E8"/>
            </a:solidFill>
            <a:prstDash val="solid"/>
          </a:ln>
        </p:spPr>
      </p:sp>
      <p:sp>
        <p:nvSpPr>
          <p:cNvPr id="16" name="Text 14"/>
          <p:cNvSpPr/>
          <p:nvPr/>
        </p:nvSpPr>
        <p:spPr>
          <a:xfrm>
            <a:off x="457200" y="2377440"/>
            <a:ext cx="1097280" cy="201168"/>
          </a:xfrm>
          <a:prstGeom prst="rect">
            <a:avLst/>
          </a:prstGeom>
          <a:noFill/>
          <a:ln/>
        </p:spPr>
        <p:txBody>
          <a:bodyPr wrap="square" lIns="0" tIns="0" rIns="0" bIns="0" rtlCol="0" anchor="ctr"/>
          <a:lstStyle/>
          <a:p>
            <a:pPr indent="0" marL="0">
              <a:buNone/>
            </a:pPr>
            <a:r>
              <a:rPr lang="en-US" sz="900" b="1" dirty="0">
                <a:solidFill>
                  <a:srgbClr val="1E2761"/>
                </a:solidFill>
                <a:latin typeface="Calibri" pitchFamily="34" charset="0"/>
                <a:ea typeface="Calibri" pitchFamily="34" charset="-122"/>
                <a:cs typeface="Calibri" pitchFamily="34" charset="-120"/>
              </a:rPr>
              <a:t>Total Cash Out:</a:t>
            </a:r>
            <a:endParaRPr lang="en-US" sz="900" dirty="0"/>
          </a:p>
        </p:txBody>
      </p:sp>
      <p:sp>
        <p:nvSpPr>
          <p:cNvPr id="17" name="Text 15"/>
          <p:cNvSpPr/>
          <p:nvPr/>
        </p:nvSpPr>
        <p:spPr>
          <a:xfrm>
            <a:off x="1371600" y="2377440"/>
            <a:ext cx="868680" cy="201168"/>
          </a:xfrm>
          <a:prstGeom prst="rect">
            <a:avLst/>
          </a:prstGeom>
          <a:noFill/>
          <a:ln/>
        </p:spPr>
        <p:txBody>
          <a:bodyPr wrap="square" lIns="0" tIns="0" rIns="0" bIns="0" rtlCol="0" anchor="ctr"/>
          <a:lstStyle/>
          <a:p>
            <a:pPr algn="r" indent="0" marL="0">
              <a:buNone/>
            </a:pPr>
            <a:r>
              <a:rPr lang="en-US" sz="900" b="1" dirty="0">
                <a:solidFill>
                  <a:srgbClr val="1E2761"/>
                </a:solidFill>
                <a:latin typeface="Calibri" pitchFamily="34" charset="0"/>
                <a:ea typeface="Calibri" pitchFamily="34" charset="-122"/>
                <a:cs typeface="Calibri" pitchFamily="34" charset="-120"/>
              </a:rPr>
              <a:t>$151,843</a:t>
            </a:r>
            <a:endParaRPr lang="en-US" sz="900" dirty="0"/>
          </a:p>
        </p:txBody>
      </p:sp>
      <p:sp>
        <p:nvSpPr>
          <p:cNvPr id="18" name="Shape 16"/>
          <p:cNvSpPr/>
          <p:nvPr/>
        </p:nvSpPr>
        <p:spPr>
          <a:xfrm>
            <a:off x="457200" y="2651760"/>
            <a:ext cx="1828800" cy="411480"/>
          </a:xfrm>
          <a:prstGeom prst="rect">
            <a:avLst/>
          </a:prstGeom>
          <a:solidFill>
            <a:srgbClr val="E8F5E9"/>
          </a:solidFill>
          <a:ln/>
        </p:spPr>
      </p:sp>
      <p:sp>
        <p:nvSpPr>
          <p:cNvPr id="19" name="Text 17"/>
          <p:cNvSpPr/>
          <p:nvPr/>
        </p:nvSpPr>
        <p:spPr>
          <a:xfrm>
            <a:off x="502920" y="2670048"/>
            <a:ext cx="914400" cy="182880"/>
          </a:xfrm>
          <a:prstGeom prst="rect">
            <a:avLst/>
          </a:prstGeom>
          <a:noFill/>
          <a:ln/>
        </p:spPr>
        <p:txBody>
          <a:bodyPr wrap="square" lIns="0" tIns="0" rIns="0" bIns="0" rtlCol="0" anchor="ctr"/>
          <a:lstStyle/>
          <a:p>
            <a:pPr indent="0" marL="0">
              <a:buNone/>
            </a:pPr>
            <a:r>
              <a:rPr lang="en-US" sz="800" dirty="0">
                <a:solidFill>
                  <a:srgbClr val="888888"/>
                </a:solidFill>
                <a:latin typeface="Calibri" pitchFamily="34" charset="0"/>
                <a:ea typeface="Calibri" pitchFamily="34" charset="-122"/>
                <a:cs typeface="Calibri" pitchFamily="34" charset="-120"/>
              </a:rPr>
              <a:t>Cash Net:</a:t>
            </a:r>
            <a:endParaRPr lang="en-US" sz="800" dirty="0"/>
          </a:p>
        </p:txBody>
      </p:sp>
      <p:sp>
        <p:nvSpPr>
          <p:cNvPr id="20" name="Text 18"/>
          <p:cNvSpPr/>
          <p:nvPr/>
        </p:nvSpPr>
        <p:spPr>
          <a:xfrm>
            <a:off x="457200" y="2816352"/>
            <a:ext cx="1828800" cy="228600"/>
          </a:xfrm>
          <a:prstGeom prst="rect">
            <a:avLst/>
          </a:prstGeom>
          <a:noFill/>
          <a:ln/>
        </p:spPr>
        <p:txBody>
          <a:bodyPr wrap="square" lIns="0" tIns="0" rIns="0" bIns="0" rtlCol="0" anchor="ctr"/>
          <a:lstStyle/>
          <a:p>
            <a:pPr algn="ctr" indent="0" marL="0">
              <a:buNone/>
            </a:pPr>
            <a:r>
              <a:rPr lang="en-US" sz="1300" b="1" dirty="0">
                <a:solidFill>
                  <a:srgbClr val="4CAF50"/>
                </a:solidFill>
                <a:latin typeface="Georgia" pitchFamily="34" charset="0"/>
                <a:ea typeface="Georgia" pitchFamily="34" charset="-122"/>
                <a:cs typeface="Georgia" pitchFamily="34" charset="-120"/>
              </a:rPr>
              <a:t>+$1,369/mo</a:t>
            </a:r>
            <a:endParaRPr lang="en-US" sz="1300" dirty="0"/>
          </a:p>
        </p:txBody>
      </p:sp>
      <p:sp>
        <p:nvSpPr>
          <p:cNvPr id="21" name="Text 19"/>
          <p:cNvSpPr/>
          <p:nvPr/>
        </p:nvSpPr>
        <p:spPr>
          <a:xfrm>
            <a:off x="457200" y="3154680"/>
            <a:ext cx="1828800" cy="182880"/>
          </a:xfrm>
          <a:prstGeom prst="rect">
            <a:avLst/>
          </a:prstGeom>
          <a:noFill/>
          <a:ln/>
        </p:spPr>
        <p:txBody>
          <a:bodyPr wrap="square" lIns="0" tIns="0" rIns="0" bIns="0" rtlCol="0" anchor="ctr"/>
          <a:lstStyle/>
          <a:p>
            <a:pPr indent="0" marL="0">
              <a:buNone/>
            </a:pPr>
            <a:r>
              <a:rPr lang="en-US" sz="800" dirty="0">
                <a:solidFill>
                  <a:srgbClr val="888888"/>
                </a:solidFill>
                <a:latin typeface="Calibri" pitchFamily="34" charset="0"/>
                <a:ea typeface="Calibri" pitchFamily="34" charset="-122"/>
                <a:cs typeface="Calibri" pitchFamily="34" charset="-120"/>
              </a:rPr>
              <a:t>Labor: ~$10.7K/mo</a:t>
            </a:r>
            <a:endParaRPr lang="en-US" sz="800" dirty="0"/>
          </a:p>
        </p:txBody>
      </p:sp>
      <p:sp>
        <p:nvSpPr>
          <p:cNvPr id="22" name="Text 20"/>
          <p:cNvSpPr/>
          <p:nvPr/>
        </p:nvSpPr>
        <p:spPr>
          <a:xfrm>
            <a:off x="457200" y="3383280"/>
            <a:ext cx="1828800" cy="182880"/>
          </a:xfrm>
          <a:prstGeom prst="rect">
            <a:avLst/>
          </a:prstGeom>
          <a:noFill/>
          <a:ln/>
        </p:spPr>
        <p:txBody>
          <a:bodyPr wrap="square" lIns="0" tIns="0" rIns="0" bIns="0" rtlCol="0" anchor="ctr"/>
          <a:lstStyle/>
          <a:p>
            <a:pPr indent="0" marL="0">
              <a:buNone/>
            </a:pPr>
            <a:r>
              <a:rPr lang="en-US" sz="800" dirty="0">
                <a:solidFill>
                  <a:srgbClr val="555555"/>
                </a:solidFill>
                <a:latin typeface="Calibri" pitchFamily="34" charset="0"/>
                <a:ea typeface="Calibri" pitchFamily="34" charset="-122"/>
                <a:cs typeface="Calibri" pitchFamily="34" charset="-120"/>
              </a:rPr>
              <a:t>• Maintenance deferred</a:t>
            </a:r>
            <a:endParaRPr lang="en-US" sz="800" dirty="0"/>
          </a:p>
        </p:txBody>
      </p:sp>
      <p:sp>
        <p:nvSpPr>
          <p:cNvPr id="23" name="Text 21"/>
          <p:cNvSpPr/>
          <p:nvPr/>
        </p:nvSpPr>
        <p:spPr>
          <a:xfrm>
            <a:off x="457200" y="3584448"/>
            <a:ext cx="1828800" cy="182880"/>
          </a:xfrm>
          <a:prstGeom prst="rect">
            <a:avLst/>
          </a:prstGeom>
          <a:noFill/>
          <a:ln/>
        </p:spPr>
        <p:txBody>
          <a:bodyPr wrap="square" lIns="0" tIns="0" rIns="0" bIns="0" rtlCol="0" anchor="ctr"/>
          <a:lstStyle/>
          <a:p>
            <a:pPr indent="0" marL="0">
              <a:buNone/>
            </a:pPr>
            <a:r>
              <a:rPr lang="en-US" sz="800" dirty="0">
                <a:solidFill>
                  <a:srgbClr val="555555"/>
                </a:solidFill>
                <a:latin typeface="Calibri" pitchFamily="34" charset="0"/>
                <a:ea typeface="Calibri" pitchFamily="34" charset="-122"/>
                <a:cs typeface="Calibri" pitchFamily="34" charset="-120"/>
              </a:rPr>
              <a:t>• Tight expense controls</a:t>
            </a:r>
            <a:endParaRPr lang="en-US" sz="800" dirty="0"/>
          </a:p>
        </p:txBody>
      </p:sp>
      <p:sp>
        <p:nvSpPr>
          <p:cNvPr id="24" name="Text 22"/>
          <p:cNvSpPr/>
          <p:nvPr/>
        </p:nvSpPr>
        <p:spPr>
          <a:xfrm>
            <a:off x="457200" y="3785616"/>
            <a:ext cx="1828800" cy="182880"/>
          </a:xfrm>
          <a:prstGeom prst="rect">
            <a:avLst/>
          </a:prstGeom>
          <a:noFill/>
          <a:ln/>
        </p:spPr>
        <p:txBody>
          <a:bodyPr wrap="square" lIns="0" tIns="0" rIns="0" bIns="0" rtlCol="0" anchor="ctr"/>
          <a:lstStyle/>
          <a:p>
            <a:pPr indent="0" marL="0">
              <a:buNone/>
            </a:pPr>
            <a:r>
              <a:rPr lang="en-US" sz="800" dirty="0">
                <a:solidFill>
                  <a:srgbClr val="555555"/>
                </a:solidFill>
                <a:latin typeface="Calibri" pitchFamily="34" charset="0"/>
                <a:ea typeface="Calibri" pitchFamily="34" charset="-122"/>
                <a:cs typeface="Calibri" pitchFamily="34" charset="-120"/>
              </a:rPr>
              <a:t>• Manageable but fragile</a:t>
            </a:r>
            <a:endParaRPr lang="en-US" sz="800" dirty="0"/>
          </a:p>
        </p:txBody>
      </p:sp>
      <p:sp>
        <p:nvSpPr>
          <p:cNvPr id="25" name="Text 23"/>
          <p:cNvSpPr/>
          <p:nvPr/>
        </p:nvSpPr>
        <p:spPr>
          <a:xfrm>
            <a:off x="2377440" y="2468880"/>
            <a:ext cx="182880" cy="365760"/>
          </a:xfrm>
          <a:prstGeom prst="rect">
            <a:avLst/>
          </a:prstGeom>
          <a:noFill/>
          <a:ln/>
        </p:spPr>
        <p:txBody>
          <a:bodyPr wrap="square" lIns="0" tIns="0" rIns="0" bIns="0" rtlCol="0" anchor="ctr"/>
          <a:lstStyle/>
          <a:p>
            <a:pPr algn="ctr" indent="0" marL="0">
              <a:buNone/>
            </a:pPr>
            <a:r>
              <a:rPr lang="en-US" sz="1600" b="1" dirty="0">
                <a:solidFill>
                  <a:srgbClr val="CC0000"/>
                </a:solidFill>
                <a:latin typeface="Calibri" pitchFamily="34" charset="0"/>
                <a:ea typeface="Calibri" pitchFamily="34" charset="-122"/>
                <a:cs typeface="Calibri" pitchFamily="34" charset="-120"/>
              </a:rPr>
              <a:t>→</a:t>
            </a:r>
            <a:endParaRPr lang="en-US" sz="1600" dirty="0"/>
          </a:p>
        </p:txBody>
      </p:sp>
      <p:sp>
        <p:nvSpPr>
          <p:cNvPr id="26" name="Shape 24"/>
          <p:cNvSpPr/>
          <p:nvPr/>
        </p:nvSpPr>
        <p:spPr>
          <a:xfrm>
            <a:off x="2514600" y="1097280"/>
            <a:ext cx="2011680" cy="361188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27" name="Shape 25"/>
          <p:cNvSpPr/>
          <p:nvPr/>
        </p:nvSpPr>
        <p:spPr>
          <a:xfrm>
            <a:off x="2514600" y="1097280"/>
            <a:ext cx="2011680" cy="502920"/>
          </a:xfrm>
          <a:prstGeom prst="rect">
            <a:avLst/>
          </a:prstGeom>
          <a:solidFill>
            <a:srgbClr val="FF9800"/>
          </a:solidFill>
          <a:ln/>
        </p:spPr>
      </p:sp>
      <p:sp>
        <p:nvSpPr>
          <p:cNvPr id="28" name="Text 26"/>
          <p:cNvSpPr/>
          <p:nvPr/>
        </p:nvSpPr>
        <p:spPr>
          <a:xfrm>
            <a:off x="2514600" y="1097280"/>
            <a:ext cx="2011680" cy="274320"/>
          </a:xfrm>
          <a:prstGeom prst="rect">
            <a:avLst/>
          </a:prstGeom>
          <a:noFill/>
          <a:ln/>
        </p:spPr>
        <p:txBody>
          <a:bodyPr wrap="square" lIns="0" tIns="0" rIns="0" bIns="0" rtlCol="0" anchor="ctr"/>
          <a:lstStyle/>
          <a:p>
            <a:pPr algn="ctr" indent="0" marL="0">
              <a:buNone/>
            </a:pPr>
            <a:r>
              <a:rPr lang="en-US" sz="1100" b="1" dirty="0">
                <a:solidFill>
                  <a:srgbClr val="FFFFFF"/>
                </a:solidFill>
                <a:latin typeface="Georgia" pitchFamily="34" charset="0"/>
                <a:ea typeface="Georgia" pitchFamily="34" charset="-122"/>
                <a:cs typeface="Georgia" pitchFamily="34" charset="-120"/>
              </a:rPr>
              <a:t>MAY – AUG</a:t>
            </a:r>
            <a:endParaRPr lang="en-US" sz="1100" dirty="0"/>
          </a:p>
        </p:txBody>
      </p:sp>
      <p:sp>
        <p:nvSpPr>
          <p:cNvPr id="29" name="Text 27"/>
          <p:cNvSpPr/>
          <p:nvPr/>
        </p:nvSpPr>
        <p:spPr>
          <a:xfrm>
            <a:off x="2514600" y="1335024"/>
            <a:ext cx="2011680" cy="228600"/>
          </a:xfrm>
          <a:prstGeom prst="rect">
            <a:avLst/>
          </a:prstGeom>
          <a:noFill/>
          <a:ln/>
        </p:spPr>
        <p:txBody>
          <a:bodyPr wrap="square" lIns="0" tIns="0" rIns="0" bIns="0" rtlCol="0" anchor="ctr"/>
          <a:lstStyle/>
          <a:p>
            <a:pPr algn="ctr" indent="0" marL="0">
              <a:buNone/>
            </a:pPr>
            <a:r>
              <a:rPr lang="en-US" sz="900" dirty="0">
                <a:solidFill>
                  <a:srgbClr val="FFFFFF"/>
                </a:solidFill>
                <a:latin typeface="Calibri" pitchFamily="34" charset="0"/>
                <a:ea typeface="Calibri" pitchFamily="34" charset="-122"/>
                <a:cs typeface="Calibri" pitchFamily="34" charset="-120"/>
              </a:rPr>
              <a:t>Reserves Stop</a:t>
            </a:r>
            <a:endParaRPr lang="en-US" sz="900" dirty="0"/>
          </a:p>
        </p:txBody>
      </p:sp>
      <p:sp>
        <p:nvSpPr>
          <p:cNvPr id="30" name="Text 28"/>
          <p:cNvSpPr/>
          <p:nvPr/>
        </p:nvSpPr>
        <p:spPr>
          <a:xfrm>
            <a:off x="2606040" y="1691640"/>
            <a:ext cx="1097280" cy="201168"/>
          </a:xfrm>
          <a:prstGeom prst="rect">
            <a:avLst/>
          </a:prstGeom>
          <a:noFill/>
          <a:ln/>
        </p:spPr>
        <p:txBody>
          <a:bodyPr wrap="square" lIns="0" tIns="0" rIns="0" bIns="0" rtlCol="0" anchor="ctr"/>
          <a:lstStyle/>
          <a:p>
            <a:pPr indent="0" marL="0">
              <a:buNone/>
            </a:pPr>
            <a:r>
              <a:rPr lang="en-US" sz="900" dirty="0">
                <a:solidFill>
                  <a:srgbClr val="555555"/>
                </a:solidFill>
                <a:latin typeface="Calibri" pitchFamily="34" charset="0"/>
                <a:ea typeface="Calibri" pitchFamily="34" charset="-122"/>
                <a:cs typeface="Calibri" pitchFamily="34" charset="-120"/>
              </a:rPr>
              <a:t>Operating</a:t>
            </a:r>
            <a:endParaRPr lang="en-US" sz="900" dirty="0"/>
          </a:p>
        </p:txBody>
      </p:sp>
      <p:sp>
        <p:nvSpPr>
          <p:cNvPr id="31" name="Text 29"/>
          <p:cNvSpPr/>
          <p:nvPr/>
        </p:nvSpPr>
        <p:spPr>
          <a:xfrm>
            <a:off x="3520440" y="1691640"/>
            <a:ext cx="868680" cy="201168"/>
          </a:xfrm>
          <a:prstGeom prst="rect">
            <a:avLst/>
          </a:prstGeom>
          <a:noFill/>
          <a:ln/>
        </p:spPr>
        <p:txBody>
          <a:bodyPr wrap="square" lIns="0" tIns="0" rIns="0" bIns="0" rtlCol="0" anchor="ctr"/>
          <a:lstStyle/>
          <a:p>
            <a:pPr algn="r" indent="0" marL="0">
              <a:buNone/>
            </a:pPr>
            <a:r>
              <a:rPr lang="en-US" sz="900" dirty="0">
                <a:solidFill>
                  <a:srgbClr val="333333"/>
                </a:solidFill>
                <a:latin typeface="Calibri" pitchFamily="34" charset="0"/>
                <a:ea typeface="Calibri" pitchFamily="34" charset="-122"/>
                <a:cs typeface="Calibri" pitchFamily="34" charset="-120"/>
              </a:rPr>
              <a:t>$126,108</a:t>
            </a:r>
            <a:endParaRPr lang="en-US" sz="900" dirty="0"/>
          </a:p>
        </p:txBody>
      </p:sp>
      <p:sp>
        <p:nvSpPr>
          <p:cNvPr id="32" name="Text 30"/>
          <p:cNvSpPr/>
          <p:nvPr/>
        </p:nvSpPr>
        <p:spPr>
          <a:xfrm>
            <a:off x="2606040" y="1892808"/>
            <a:ext cx="1097280" cy="201168"/>
          </a:xfrm>
          <a:prstGeom prst="rect">
            <a:avLst/>
          </a:prstGeom>
          <a:noFill/>
          <a:ln/>
        </p:spPr>
        <p:txBody>
          <a:bodyPr wrap="square" lIns="0" tIns="0" rIns="0" bIns="0" rtlCol="0" anchor="ctr"/>
          <a:lstStyle/>
          <a:p>
            <a:pPr indent="0" marL="0">
              <a:buNone/>
            </a:pPr>
            <a:r>
              <a:rPr lang="en-US" sz="900" b="1" dirty="0">
                <a:solidFill>
                  <a:srgbClr val="CC0000"/>
                </a:solidFill>
                <a:latin typeface="Calibri" pitchFamily="34" charset="0"/>
                <a:ea typeface="Calibri" pitchFamily="34" charset="-122"/>
                <a:cs typeface="Calibri" pitchFamily="34" charset="-120"/>
              </a:rPr>
              <a:t>Reserves</a:t>
            </a:r>
            <a:endParaRPr lang="en-US" sz="900" dirty="0"/>
          </a:p>
        </p:txBody>
      </p:sp>
      <p:sp>
        <p:nvSpPr>
          <p:cNvPr id="33" name="Text 31"/>
          <p:cNvSpPr/>
          <p:nvPr/>
        </p:nvSpPr>
        <p:spPr>
          <a:xfrm>
            <a:off x="3520440" y="1892808"/>
            <a:ext cx="868680" cy="201168"/>
          </a:xfrm>
          <a:prstGeom prst="rect">
            <a:avLst/>
          </a:prstGeom>
          <a:noFill/>
          <a:ln/>
        </p:spPr>
        <p:txBody>
          <a:bodyPr wrap="square" lIns="0" tIns="0" rIns="0" bIns="0" rtlCol="0" anchor="ctr"/>
          <a:lstStyle/>
          <a:p>
            <a:pPr algn="r" indent="0" marL="0">
              <a:buNone/>
            </a:pPr>
            <a:r>
              <a:rPr lang="en-US" sz="900" b="1" dirty="0">
                <a:solidFill>
                  <a:srgbClr val="CC0000"/>
                </a:solidFill>
                <a:latin typeface="Calibri" pitchFamily="34" charset="0"/>
                <a:ea typeface="Calibri" pitchFamily="34" charset="-122"/>
                <a:cs typeface="Calibri" pitchFamily="34" charset="-120"/>
              </a:rPr>
              <a:t>$0 ✗</a:t>
            </a:r>
            <a:endParaRPr lang="en-US" sz="900" dirty="0"/>
          </a:p>
        </p:txBody>
      </p:sp>
      <p:sp>
        <p:nvSpPr>
          <p:cNvPr id="34" name="Text 32"/>
          <p:cNvSpPr/>
          <p:nvPr/>
        </p:nvSpPr>
        <p:spPr>
          <a:xfrm>
            <a:off x="2606040" y="2093976"/>
            <a:ext cx="1097280" cy="201168"/>
          </a:xfrm>
          <a:prstGeom prst="rect">
            <a:avLst/>
          </a:prstGeom>
          <a:noFill/>
          <a:ln/>
        </p:spPr>
        <p:txBody>
          <a:bodyPr wrap="square" lIns="0" tIns="0" rIns="0" bIns="0" rtlCol="0" anchor="ctr"/>
          <a:lstStyle/>
          <a:p>
            <a:pPr indent="0" marL="0">
              <a:buNone/>
            </a:pPr>
            <a:r>
              <a:rPr lang="en-US" sz="900" dirty="0">
                <a:solidFill>
                  <a:srgbClr val="555555"/>
                </a:solidFill>
                <a:latin typeface="Calibri" pitchFamily="34" charset="0"/>
                <a:ea typeface="Calibri" pitchFamily="34" charset="-122"/>
                <a:cs typeface="Calibri" pitchFamily="34" charset="-120"/>
              </a:rPr>
              <a:t>Principal</a:t>
            </a:r>
            <a:endParaRPr lang="en-US" sz="900" dirty="0"/>
          </a:p>
        </p:txBody>
      </p:sp>
      <p:sp>
        <p:nvSpPr>
          <p:cNvPr id="35" name="Text 33"/>
          <p:cNvSpPr/>
          <p:nvPr/>
        </p:nvSpPr>
        <p:spPr>
          <a:xfrm>
            <a:off x="3520440" y="2093976"/>
            <a:ext cx="868680" cy="201168"/>
          </a:xfrm>
          <a:prstGeom prst="rect">
            <a:avLst/>
          </a:prstGeom>
          <a:noFill/>
          <a:ln/>
        </p:spPr>
        <p:txBody>
          <a:bodyPr wrap="square" lIns="0" tIns="0" rIns="0" bIns="0" rtlCol="0" anchor="ctr"/>
          <a:lstStyle/>
          <a:p>
            <a:pPr algn="r" indent="0" marL="0">
              <a:buNone/>
            </a:pPr>
            <a:r>
              <a:rPr lang="en-US" sz="900" dirty="0">
                <a:solidFill>
                  <a:srgbClr val="333333"/>
                </a:solidFill>
                <a:latin typeface="Calibri" pitchFamily="34" charset="0"/>
                <a:ea typeface="Calibri" pitchFamily="34" charset="-122"/>
                <a:cs typeface="Calibri" pitchFamily="34" charset="-120"/>
              </a:rPr>
              <a:t>$16,442</a:t>
            </a:r>
            <a:endParaRPr lang="en-US" sz="900" dirty="0"/>
          </a:p>
        </p:txBody>
      </p:sp>
      <p:sp>
        <p:nvSpPr>
          <p:cNvPr id="36" name="Shape 34"/>
          <p:cNvSpPr/>
          <p:nvPr/>
        </p:nvSpPr>
        <p:spPr>
          <a:xfrm>
            <a:off x="2606040" y="2331720"/>
            <a:ext cx="1828800" cy="0"/>
          </a:xfrm>
          <a:prstGeom prst="line">
            <a:avLst/>
          </a:prstGeom>
          <a:noFill/>
          <a:ln w="10160">
            <a:solidFill>
              <a:srgbClr val="E8E8E8"/>
            </a:solidFill>
            <a:prstDash val="solid"/>
          </a:ln>
        </p:spPr>
      </p:sp>
      <p:sp>
        <p:nvSpPr>
          <p:cNvPr id="37" name="Text 35"/>
          <p:cNvSpPr/>
          <p:nvPr/>
        </p:nvSpPr>
        <p:spPr>
          <a:xfrm>
            <a:off x="2606040" y="2377440"/>
            <a:ext cx="1097280" cy="201168"/>
          </a:xfrm>
          <a:prstGeom prst="rect">
            <a:avLst/>
          </a:prstGeom>
          <a:noFill/>
          <a:ln/>
        </p:spPr>
        <p:txBody>
          <a:bodyPr wrap="square" lIns="0" tIns="0" rIns="0" bIns="0" rtlCol="0" anchor="ctr"/>
          <a:lstStyle/>
          <a:p>
            <a:pPr indent="0" marL="0">
              <a:buNone/>
            </a:pPr>
            <a:r>
              <a:rPr lang="en-US" sz="900" b="1" dirty="0">
                <a:solidFill>
                  <a:srgbClr val="1E2761"/>
                </a:solidFill>
                <a:latin typeface="Calibri" pitchFamily="34" charset="0"/>
                <a:ea typeface="Calibri" pitchFamily="34" charset="-122"/>
                <a:cs typeface="Calibri" pitchFamily="34" charset="-120"/>
              </a:rPr>
              <a:t>Total Cash Out:</a:t>
            </a:r>
            <a:endParaRPr lang="en-US" sz="900" dirty="0"/>
          </a:p>
        </p:txBody>
      </p:sp>
      <p:sp>
        <p:nvSpPr>
          <p:cNvPr id="38" name="Text 36"/>
          <p:cNvSpPr/>
          <p:nvPr/>
        </p:nvSpPr>
        <p:spPr>
          <a:xfrm>
            <a:off x="3520440" y="2377440"/>
            <a:ext cx="868680" cy="201168"/>
          </a:xfrm>
          <a:prstGeom prst="rect">
            <a:avLst/>
          </a:prstGeom>
          <a:noFill/>
          <a:ln/>
        </p:spPr>
        <p:txBody>
          <a:bodyPr wrap="square" lIns="0" tIns="0" rIns="0" bIns="0" rtlCol="0" anchor="ctr"/>
          <a:lstStyle/>
          <a:p>
            <a:pPr algn="r" indent="0" marL="0">
              <a:buNone/>
            </a:pPr>
            <a:r>
              <a:rPr lang="en-US" sz="900" b="1" dirty="0">
                <a:solidFill>
                  <a:srgbClr val="1E2761"/>
                </a:solidFill>
                <a:latin typeface="Calibri" pitchFamily="34" charset="0"/>
                <a:ea typeface="Calibri" pitchFamily="34" charset="-122"/>
                <a:cs typeface="Calibri" pitchFamily="34" charset="-120"/>
              </a:rPr>
              <a:t>$142,550</a:t>
            </a:r>
            <a:endParaRPr lang="en-US" sz="900" dirty="0"/>
          </a:p>
        </p:txBody>
      </p:sp>
      <p:sp>
        <p:nvSpPr>
          <p:cNvPr id="39" name="Shape 37"/>
          <p:cNvSpPr/>
          <p:nvPr/>
        </p:nvSpPr>
        <p:spPr>
          <a:xfrm>
            <a:off x="2606040" y="2651760"/>
            <a:ext cx="1828800" cy="411480"/>
          </a:xfrm>
          <a:prstGeom prst="rect">
            <a:avLst/>
          </a:prstGeom>
          <a:solidFill>
            <a:srgbClr val="E8F5E9"/>
          </a:solidFill>
          <a:ln/>
        </p:spPr>
      </p:sp>
      <p:sp>
        <p:nvSpPr>
          <p:cNvPr id="40" name="Text 38"/>
          <p:cNvSpPr/>
          <p:nvPr/>
        </p:nvSpPr>
        <p:spPr>
          <a:xfrm>
            <a:off x="2651760" y="2670048"/>
            <a:ext cx="914400" cy="182880"/>
          </a:xfrm>
          <a:prstGeom prst="rect">
            <a:avLst/>
          </a:prstGeom>
          <a:noFill/>
          <a:ln/>
        </p:spPr>
        <p:txBody>
          <a:bodyPr wrap="square" lIns="0" tIns="0" rIns="0" bIns="0" rtlCol="0" anchor="ctr"/>
          <a:lstStyle/>
          <a:p>
            <a:pPr indent="0" marL="0">
              <a:buNone/>
            </a:pPr>
            <a:r>
              <a:rPr lang="en-US" sz="800" dirty="0">
                <a:solidFill>
                  <a:srgbClr val="888888"/>
                </a:solidFill>
                <a:latin typeface="Calibri" pitchFamily="34" charset="0"/>
                <a:ea typeface="Calibri" pitchFamily="34" charset="-122"/>
                <a:cs typeface="Calibri" pitchFamily="34" charset="-120"/>
              </a:rPr>
              <a:t>Cash Net:</a:t>
            </a:r>
            <a:endParaRPr lang="en-US" sz="800" dirty="0"/>
          </a:p>
        </p:txBody>
      </p:sp>
      <p:sp>
        <p:nvSpPr>
          <p:cNvPr id="41" name="Text 39"/>
          <p:cNvSpPr/>
          <p:nvPr/>
        </p:nvSpPr>
        <p:spPr>
          <a:xfrm>
            <a:off x="2606040" y="2816352"/>
            <a:ext cx="1828800" cy="228600"/>
          </a:xfrm>
          <a:prstGeom prst="rect">
            <a:avLst/>
          </a:prstGeom>
          <a:noFill/>
          <a:ln/>
        </p:spPr>
        <p:txBody>
          <a:bodyPr wrap="square" lIns="0" tIns="0" rIns="0" bIns="0" rtlCol="0" anchor="ctr"/>
          <a:lstStyle/>
          <a:p>
            <a:pPr algn="ctr" indent="0" marL="0">
              <a:buNone/>
            </a:pPr>
            <a:r>
              <a:rPr lang="en-US" sz="1300" b="1" dirty="0">
                <a:solidFill>
                  <a:srgbClr val="4CAF50"/>
                </a:solidFill>
                <a:latin typeface="Georgia" pitchFamily="34" charset="0"/>
                <a:ea typeface="Georgia" pitchFamily="34" charset="-122"/>
                <a:cs typeface="Georgia" pitchFamily="34" charset="-120"/>
              </a:rPr>
              <a:t>+$10,662/mo</a:t>
            </a:r>
            <a:endParaRPr lang="en-US" sz="1300" dirty="0"/>
          </a:p>
        </p:txBody>
      </p:sp>
      <p:sp>
        <p:nvSpPr>
          <p:cNvPr id="42" name="Text 40"/>
          <p:cNvSpPr/>
          <p:nvPr/>
        </p:nvSpPr>
        <p:spPr>
          <a:xfrm>
            <a:off x="2606040" y="3154680"/>
            <a:ext cx="1828800" cy="182880"/>
          </a:xfrm>
          <a:prstGeom prst="rect">
            <a:avLst/>
          </a:prstGeom>
          <a:noFill/>
          <a:ln/>
        </p:spPr>
        <p:txBody>
          <a:bodyPr wrap="square" lIns="0" tIns="0" rIns="0" bIns="0" rtlCol="0" anchor="ctr"/>
          <a:lstStyle/>
          <a:p>
            <a:pPr indent="0" marL="0">
              <a:buNone/>
            </a:pPr>
            <a:r>
              <a:rPr lang="en-US" sz="800" dirty="0">
                <a:solidFill>
                  <a:srgbClr val="888888"/>
                </a:solidFill>
                <a:latin typeface="Calibri" pitchFamily="34" charset="0"/>
                <a:ea typeface="Calibri" pitchFamily="34" charset="-122"/>
                <a:cs typeface="Calibri" pitchFamily="34" charset="-120"/>
              </a:rPr>
              <a:t>Labor: ~$7.5K/mo (PTN payroll)</a:t>
            </a:r>
            <a:endParaRPr lang="en-US" sz="800" dirty="0"/>
          </a:p>
        </p:txBody>
      </p:sp>
      <p:sp>
        <p:nvSpPr>
          <p:cNvPr id="43" name="Text 41"/>
          <p:cNvSpPr/>
          <p:nvPr/>
        </p:nvSpPr>
        <p:spPr>
          <a:xfrm>
            <a:off x="2606040" y="3383280"/>
            <a:ext cx="1828800" cy="182880"/>
          </a:xfrm>
          <a:prstGeom prst="rect">
            <a:avLst/>
          </a:prstGeom>
          <a:noFill/>
          <a:ln/>
        </p:spPr>
        <p:txBody>
          <a:bodyPr wrap="square" lIns="0" tIns="0" rIns="0" bIns="0" rtlCol="0" anchor="ctr"/>
          <a:lstStyle/>
          <a:p>
            <a:pPr indent="0" marL="0">
              <a:buNone/>
            </a:pPr>
            <a:r>
              <a:rPr lang="en-US" sz="800" b="1" dirty="0">
                <a:solidFill>
                  <a:srgbClr val="CC0000"/>
                </a:solidFill>
                <a:latin typeface="Calibri" pitchFamily="34" charset="0"/>
                <a:ea typeface="Calibri" pitchFamily="34" charset="-122"/>
                <a:cs typeface="Calibri" pitchFamily="34" charset="-120"/>
              </a:rPr>
              <a:t>• Reserve transfers STOPPED</a:t>
            </a:r>
            <a:endParaRPr lang="en-US" sz="800" dirty="0"/>
          </a:p>
        </p:txBody>
      </p:sp>
      <p:sp>
        <p:nvSpPr>
          <p:cNvPr id="44" name="Text 42"/>
          <p:cNvSpPr/>
          <p:nvPr/>
        </p:nvSpPr>
        <p:spPr>
          <a:xfrm>
            <a:off x="2606040" y="3584448"/>
            <a:ext cx="1828800" cy="182880"/>
          </a:xfrm>
          <a:prstGeom prst="rect">
            <a:avLst/>
          </a:prstGeom>
          <a:noFill/>
          <a:ln/>
        </p:spPr>
        <p:txBody>
          <a:bodyPr wrap="square" lIns="0" tIns="0" rIns="0" bIns="0" rtlCol="0" anchor="ctr"/>
          <a:lstStyle/>
          <a:p>
            <a:pPr indent="0" marL="0">
              <a:buNone/>
            </a:pPr>
            <a:r>
              <a:rPr lang="en-US" sz="800" dirty="0">
                <a:solidFill>
                  <a:srgbClr val="555555"/>
                </a:solidFill>
                <a:latin typeface="Calibri" pitchFamily="34" charset="0"/>
                <a:ea typeface="Calibri" pitchFamily="34" charset="-122"/>
                <a:cs typeface="Calibri" pitchFamily="34" charset="-120"/>
              </a:rPr>
              <a:t>• Deferred maint. continues</a:t>
            </a:r>
            <a:endParaRPr lang="en-US" sz="800" dirty="0"/>
          </a:p>
        </p:txBody>
      </p:sp>
      <p:sp>
        <p:nvSpPr>
          <p:cNvPr id="45" name="Text 43"/>
          <p:cNvSpPr/>
          <p:nvPr/>
        </p:nvSpPr>
        <p:spPr>
          <a:xfrm>
            <a:off x="2606040" y="3785616"/>
            <a:ext cx="1828800" cy="182880"/>
          </a:xfrm>
          <a:prstGeom prst="rect">
            <a:avLst/>
          </a:prstGeom>
          <a:noFill/>
          <a:ln/>
        </p:spPr>
        <p:txBody>
          <a:bodyPr wrap="square" lIns="0" tIns="0" rIns="0" bIns="0" rtlCol="0" anchor="ctr"/>
          <a:lstStyle/>
          <a:p>
            <a:pPr indent="0" marL="0">
              <a:buNone/>
            </a:pPr>
            <a:r>
              <a:rPr lang="en-US" sz="800" dirty="0">
                <a:solidFill>
                  <a:srgbClr val="555555"/>
                </a:solidFill>
                <a:latin typeface="Calibri" pitchFamily="34" charset="0"/>
                <a:ea typeface="Calibri" pitchFamily="34" charset="-122"/>
                <a:cs typeface="Calibri" pitchFamily="34" charset="-120"/>
              </a:rPr>
              <a:t>• Controls still holding</a:t>
            </a:r>
            <a:endParaRPr lang="en-US" sz="800" dirty="0"/>
          </a:p>
        </p:txBody>
      </p:sp>
      <p:sp>
        <p:nvSpPr>
          <p:cNvPr id="46" name="Text 44"/>
          <p:cNvSpPr/>
          <p:nvPr/>
        </p:nvSpPr>
        <p:spPr>
          <a:xfrm>
            <a:off x="4526280" y="2468880"/>
            <a:ext cx="182880" cy="365760"/>
          </a:xfrm>
          <a:prstGeom prst="rect">
            <a:avLst/>
          </a:prstGeom>
          <a:noFill/>
          <a:ln/>
        </p:spPr>
        <p:txBody>
          <a:bodyPr wrap="square" lIns="0" tIns="0" rIns="0" bIns="0" rtlCol="0" anchor="ctr"/>
          <a:lstStyle/>
          <a:p>
            <a:pPr algn="ctr" indent="0" marL="0">
              <a:buNone/>
            </a:pPr>
            <a:r>
              <a:rPr lang="en-US" sz="1600" b="1" dirty="0">
                <a:solidFill>
                  <a:srgbClr val="CC0000"/>
                </a:solidFill>
                <a:latin typeface="Calibri" pitchFamily="34" charset="0"/>
                <a:ea typeface="Calibri" pitchFamily="34" charset="-122"/>
                <a:cs typeface="Calibri" pitchFamily="34" charset="-120"/>
              </a:rPr>
              <a:t>→</a:t>
            </a:r>
            <a:endParaRPr lang="en-US" sz="1600" dirty="0"/>
          </a:p>
        </p:txBody>
      </p:sp>
      <p:sp>
        <p:nvSpPr>
          <p:cNvPr id="47" name="Shape 45"/>
          <p:cNvSpPr/>
          <p:nvPr/>
        </p:nvSpPr>
        <p:spPr>
          <a:xfrm>
            <a:off x="4663440" y="1097280"/>
            <a:ext cx="2011680" cy="361188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48" name="Shape 46"/>
          <p:cNvSpPr/>
          <p:nvPr/>
        </p:nvSpPr>
        <p:spPr>
          <a:xfrm>
            <a:off x="4663440" y="1097280"/>
            <a:ext cx="2011680" cy="502920"/>
          </a:xfrm>
          <a:prstGeom prst="rect">
            <a:avLst/>
          </a:prstGeom>
          <a:solidFill>
            <a:srgbClr val="EF5350"/>
          </a:solidFill>
          <a:ln/>
        </p:spPr>
      </p:sp>
      <p:sp>
        <p:nvSpPr>
          <p:cNvPr id="49" name="Text 47"/>
          <p:cNvSpPr/>
          <p:nvPr/>
        </p:nvSpPr>
        <p:spPr>
          <a:xfrm>
            <a:off x="4663440" y="1097280"/>
            <a:ext cx="2011680" cy="274320"/>
          </a:xfrm>
          <a:prstGeom prst="rect">
            <a:avLst/>
          </a:prstGeom>
          <a:noFill/>
          <a:ln/>
        </p:spPr>
        <p:txBody>
          <a:bodyPr wrap="square" lIns="0" tIns="0" rIns="0" bIns="0" rtlCol="0" anchor="ctr"/>
          <a:lstStyle/>
          <a:p>
            <a:pPr algn="ctr" indent="0" marL="0">
              <a:buNone/>
            </a:pPr>
            <a:r>
              <a:rPr lang="en-US" sz="1100" b="1" dirty="0">
                <a:solidFill>
                  <a:srgbClr val="FFFFFF"/>
                </a:solidFill>
                <a:latin typeface="Georgia" pitchFamily="34" charset="0"/>
                <a:ea typeface="Georgia" pitchFamily="34" charset="-122"/>
                <a:cs typeface="Georgia" pitchFamily="34" charset="-120"/>
              </a:rPr>
              <a:t>SEP – OCT</a:t>
            </a:r>
            <a:endParaRPr lang="en-US" sz="1100" dirty="0"/>
          </a:p>
        </p:txBody>
      </p:sp>
      <p:sp>
        <p:nvSpPr>
          <p:cNvPr id="50" name="Text 48"/>
          <p:cNvSpPr/>
          <p:nvPr/>
        </p:nvSpPr>
        <p:spPr>
          <a:xfrm>
            <a:off x="4663440" y="1335024"/>
            <a:ext cx="2011680" cy="228600"/>
          </a:xfrm>
          <a:prstGeom prst="rect">
            <a:avLst/>
          </a:prstGeom>
          <a:noFill/>
          <a:ln/>
        </p:spPr>
        <p:txBody>
          <a:bodyPr wrap="square" lIns="0" tIns="0" rIns="0" bIns="0" rtlCol="0" anchor="ctr"/>
          <a:lstStyle/>
          <a:p>
            <a:pPr algn="ctr" indent="0" marL="0">
              <a:buNone/>
            </a:pPr>
            <a:r>
              <a:rPr lang="en-US" sz="900" dirty="0">
                <a:solidFill>
                  <a:srgbClr val="FFFFFF"/>
                </a:solidFill>
                <a:latin typeface="Calibri" pitchFamily="34" charset="0"/>
                <a:ea typeface="Calibri" pitchFamily="34" charset="-122"/>
                <a:cs typeface="Calibri" pitchFamily="34" charset="-120"/>
              </a:rPr>
              <a:t>Cash Drain Begins</a:t>
            </a:r>
            <a:endParaRPr lang="en-US" sz="900" dirty="0"/>
          </a:p>
        </p:txBody>
      </p:sp>
      <p:sp>
        <p:nvSpPr>
          <p:cNvPr id="51" name="Text 49"/>
          <p:cNvSpPr/>
          <p:nvPr/>
        </p:nvSpPr>
        <p:spPr>
          <a:xfrm>
            <a:off x="4754880" y="1691640"/>
            <a:ext cx="1097280" cy="201168"/>
          </a:xfrm>
          <a:prstGeom prst="rect">
            <a:avLst/>
          </a:prstGeom>
          <a:noFill/>
          <a:ln/>
        </p:spPr>
        <p:txBody>
          <a:bodyPr wrap="square" lIns="0" tIns="0" rIns="0" bIns="0" rtlCol="0" anchor="ctr"/>
          <a:lstStyle/>
          <a:p>
            <a:pPr indent="0" marL="0">
              <a:buNone/>
            </a:pPr>
            <a:r>
              <a:rPr lang="en-US" sz="900" dirty="0">
                <a:solidFill>
                  <a:srgbClr val="555555"/>
                </a:solidFill>
                <a:latin typeface="Calibri" pitchFamily="34" charset="0"/>
                <a:ea typeface="Calibri" pitchFamily="34" charset="-122"/>
                <a:cs typeface="Calibri" pitchFamily="34" charset="-120"/>
              </a:rPr>
              <a:t>Operating</a:t>
            </a:r>
            <a:endParaRPr lang="en-US" sz="900" dirty="0"/>
          </a:p>
        </p:txBody>
      </p:sp>
      <p:sp>
        <p:nvSpPr>
          <p:cNvPr id="52" name="Text 50"/>
          <p:cNvSpPr/>
          <p:nvPr/>
        </p:nvSpPr>
        <p:spPr>
          <a:xfrm>
            <a:off x="5669280" y="1691640"/>
            <a:ext cx="868680" cy="201168"/>
          </a:xfrm>
          <a:prstGeom prst="rect">
            <a:avLst/>
          </a:prstGeom>
          <a:noFill/>
          <a:ln/>
        </p:spPr>
        <p:txBody>
          <a:bodyPr wrap="square" lIns="0" tIns="0" rIns="0" bIns="0" rtlCol="0" anchor="ctr"/>
          <a:lstStyle/>
          <a:p>
            <a:pPr algn="r" indent="0" marL="0">
              <a:buNone/>
            </a:pPr>
            <a:r>
              <a:rPr lang="en-US" sz="900" dirty="0">
                <a:solidFill>
                  <a:srgbClr val="333333"/>
                </a:solidFill>
                <a:latin typeface="Calibri" pitchFamily="34" charset="0"/>
                <a:ea typeface="Calibri" pitchFamily="34" charset="-122"/>
                <a:cs typeface="Calibri" pitchFamily="34" charset="-120"/>
              </a:rPr>
              <a:t>$141,996</a:t>
            </a:r>
            <a:endParaRPr lang="en-US" sz="900" dirty="0"/>
          </a:p>
        </p:txBody>
      </p:sp>
      <p:sp>
        <p:nvSpPr>
          <p:cNvPr id="53" name="Text 51"/>
          <p:cNvSpPr/>
          <p:nvPr/>
        </p:nvSpPr>
        <p:spPr>
          <a:xfrm>
            <a:off x="4754880" y="1892808"/>
            <a:ext cx="1097280" cy="201168"/>
          </a:xfrm>
          <a:prstGeom prst="rect">
            <a:avLst/>
          </a:prstGeom>
          <a:noFill/>
          <a:ln/>
        </p:spPr>
        <p:txBody>
          <a:bodyPr wrap="square" lIns="0" tIns="0" rIns="0" bIns="0" rtlCol="0" anchor="ctr"/>
          <a:lstStyle/>
          <a:p>
            <a:pPr indent="0" marL="0">
              <a:buNone/>
            </a:pPr>
            <a:r>
              <a:rPr lang="en-US" sz="900" b="1" dirty="0">
                <a:solidFill>
                  <a:srgbClr val="CC0000"/>
                </a:solidFill>
                <a:latin typeface="Calibri" pitchFamily="34" charset="0"/>
                <a:ea typeface="Calibri" pitchFamily="34" charset="-122"/>
                <a:cs typeface="Calibri" pitchFamily="34" charset="-120"/>
              </a:rPr>
              <a:t>Undocumented</a:t>
            </a:r>
            <a:endParaRPr lang="en-US" sz="900" dirty="0"/>
          </a:p>
        </p:txBody>
      </p:sp>
      <p:sp>
        <p:nvSpPr>
          <p:cNvPr id="54" name="Text 52"/>
          <p:cNvSpPr/>
          <p:nvPr/>
        </p:nvSpPr>
        <p:spPr>
          <a:xfrm>
            <a:off x="5669280" y="1892808"/>
            <a:ext cx="868680" cy="201168"/>
          </a:xfrm>
          <a:prstGeom prst="rect">
            <a:avLst/>
          </a:prstGeom>
          <a:noFill/>
          <a:ln/>
        </p:spPr>
        <p:txBody>
          <a:bodyPr wrap="square" lIns="0" tIns="0" rIns="0" bIns="0" rtlCol="0" anchor="ctr"/>
          <a:lstStyle/>
          <a:p>
            <a:pPr algn="r" indent="0" marL="0">
              <a:buNone/>
            </a:pPr>
            <a:r>
              <a:rPr lang="en-US" sz="900" b="1" dirty="0">
                <a:solidFill>
                  <a:srgbClr val="CC0000"/>
                </a:solidFill>
                <a:latin typeface="Calibri" pitchFamily="34" charset="0"/>
                <a:ea typeface="Calibri" pitchFamily="34" charset="-122"/>
                <a:cs typeface="Calibri" pitchFamily="34" charset="-120"/>
              </a:rPr>
              <a:t>$39,038</a:t>
            </a:r>
            <a:endParaRPr lang="en-US" sz="900" dirty="0"/>
          </a:p>
        </p:txBody>
      </p:sp>
      <p:sp>
        <p:nvSpPr>
          <p:cNvPr id="55" name="Text 53"/>
          <p:cNvSpPr/>
          <p:nvPr/>
        </p:nvSpPr>
        <p:spPr>
          <a:xfrm>
            <a:off x="4754880" y="2093976"/>
            <a:ext cx="1097280" cy="201168"/>
          </a:xfrm>
          <a:prstGeom prst="rect">
            <a:avLst/>
          </a:prstGeom>
          <a:noFill/>
          <a:ln/>
        </p:spPr>
        <p:txBody>
          <a:bodyPr wrap="square" lIns="0" tIns="0" rIns="0" bIns="0" rtlCol="0" anchor="ctr"/>
          <a:lstStyle/>
          <a:p>
            <a:pPr indent="0" marL="0">
              <a:buNone/>
            </a:pPr>
            <a:r>
              <a:rPr lang="en-US" sz="900" dirty="0">
                <a:solidFill>
                  <a:srgbClr val="555555"/>
                </a:solidFill>
                <a:latin typeface="Calibri" pitchFamily="34" charset="0"/>
                <a:ea typeface="Calibri" pitchFamily="34" charset="-122"/>
                <a:cs typeface="Calibri" pitchFamily="34" charset="-120"/>
              </a:rPr>
              <a:t>Principal</a:t>
            </a:r>
            <a:endParaRPr lang="en-US" sz="900" dirty="0"/>
          </a:p>
        </p:txBody>
      </p:sp>
      <p:sp>
        <p:nvSpPr>
          <p:cNvPr id="56" name="Text 54"/>
          <p:cNvSpPr/>
          <p:nvPr/>
        </p:nvSpPr>
        <p:spPr>
          <a:xfrm>
            <a:off x="5669280" y="2093976"/>
            <a:ext cx="868680" cy="201168"/>
          </a:xfrm>
          <a:prstGeom prst="rect">
            <a:avLst/>
          </a:prstGeom>
          <a:noFill/>
          <a:ln/>
        </p:spPr>
        <p:txBody>
          <a:bodyPr wrap="square" lIns="0" tIns="0" rIns="0" bIns="0" rtlCol="0" anchor="ctr"/>
          <a:lstStyle/>
          <a:p>
            <a:pPr algn="r" indent="0" marL="0">
              <a:buNone/>
            </a:pPr>
            <a:r>
              <a:rPr lang="en-US" sz="900" dirty="0">
                <a:solidFill>
                  <a:srgbClr val="333333"/>
                </a:solidFill>
                <a:latin typeface="Calibri" pitchFamily="34" charset="0"/>
                <a:ea typeface="Calibri" pitchFamily="34" charset="-122"/>
                <a:cs typeface="Calibri" pitchFamily="34" charset="-120"/>
              </a:rPr>
              <a:t>$16,442</a:t>
            </a:r>
            <a:endParaRPr lang="en-US" sz="900" dirty="0"/>
          </a:p>
        </p:txBody>
      </p:sp>
      <p:sp>
        <p:nvSpPr>
          <p:cNvPr id="57" name="Shape 55"/>
          <p:cNvSpPr/>
          <p:nvPr/>
        </p:nvSpPr>
        <p:spPr>
          <a:xfrm>
            <a:off x="4754880" y="2331720"/>
            <a:ext cx="1828800" cy="0"/>
          </a:xfrm>
          <a:prstGeom prst="line">
            <a:avLst/>
          </a:prstGeom>
          <a:noFill/>
          <a:ln w="10160">
            <a:solidFill>
              <a:srgbClr val="E8E8E8"/>
            </a:solidFill>
            <a:prstDash val="solid"/>
          </a:ln>
        </p:spPr>
      </p:sp>
      <p:sp>
        <p:nvSpPr>
          <p:cNvPr id="58" name="Text 56"/>
          <p:cNvSpPr/>
          <p:nvPr/>
        </p:nvSpPr>
        <p:spPr>
          <a:xfrm>
            <a:off x="4754880" y="2377440"/>
            <a:ext cx="1097280" cy="201168"/>
          </a:xfrm>
          <a:prstGeom prst="rect">
            <a:avLst/>
          </a:prstGeom>
          <a:noFill/>
          <a:ln/>
        </p:spPr>
        <p:txBody>
          <a:bodyPr wrap="square" lIns="0" tIns="0" rIns="0" bIns="0" rtlCol="0" anchor="ctr"/>
          <a:lstStyle/>
          <a:p>
            <a:pPr indent="0" marL="0">
              <a:buNone/>
            </a:pPr>
            <a:r>
              <a:rPr lang="en-US" sz="900" b="1" dirty="0">
                <a:solidFill>
                  <a:srgbClr val="1E2761"/>
                </a:solidFill>
                <a:latin typeface="Calibri" pitchFamily="34" charset="0"/>
                <a:ea typeface="Calibri" pitchFamily="34" charset="-122"/>
                <a:cs typeface="Calibri" pitchFamily="34" charset="-120"/>
              </a:rPr>
              <a:t>Total Cash Out:</a:t>
            </a:r>
            <a:endParaRPr lang="en-US" sz="900" dirty="0"/>
          </a:p>
        </p:txBody>
      </p:sp>
      <p:sp>
        <p:nvSpPr>
          <p:cNvPr id="59" name="Text 57"/>
          <p:cNvSpPr/>
          <p:nvPr/>
        </p:nvSpPr>
        <p:spPr>
          <a:xfrm>
            <a:off x="5669280" y="2377440"/>
            <a:ext cx="868680" cy="201168"/>
          </a:xfrm>
          <a:prstGeom prst="rect">
            <a:avLst/>
          </a:prstGeom>
          <a:noFill/>
          <a:ln/>
        </p:spPr>
        <p:txBody>
          <a:bodyPr wrap="square" lIns="0" tIns="0" rIns="0" bIns="0" rtlCol="0" anchor="ctr"/>
          <a:lstStyle/>
          <a:p>
            <a:pPr algn="r" indent="0" marL="0">
              <a:buNone/>
            </a:pPr>
            <a:r>
              <a:rPr lang="en-US" sz="900" b="1" dirty="0">
                <a:solidFill>
                  <a:srgbClr val="1E2761"/>
                </a:solidFill>
                <a:latin typeface="Calibri" pitchFamily="34" charset="0"/>
                <a:ea typeface="Calibri" pitchFamily="34" charset="-122"/>
                <a:cs typeface="Calibri" pitchFamily="34" charset="-120"/>
              </a:rPr>
              <a:t>$197,476</a:t>
            </a:r>
            <a:endParaRPr lang="en-US" sz="900" dirty="0"/>
          </a:p>
        </p:txBody>
      </p:sp>
      <p:sp>
        <p:nvSpPr>
          <p:cNvPr id="60" name="Shape 58"/>
          <p:cNvSpPr/>
          <p:nvPr/>
        </p:nvSpPr>
        <p:spPr>
          <a:xfrm>
            <a:off x="4754880" y="2651760"/>
            <a:ext cx="1828800" cy="411480"/>
          </a:xfrm>
          <a:prstGeom prst="rect">
            <a:avLst/>
          </a:prstGeom>
          <a:solidFill>
            <a:srgbClr val="FFEBEE"/>
          </a:solidFill>
          <a:ln/>
        </p:spPr>
      </p:sp>
      <p:sp>
        <p:nvSpPr>
          <p:cNvPr id="61" name="Text 59"/>
          <p:cNvSpPr/>
          <p:nvPr/>
        </p:nvSpPr>
        <p:spPr>
          <a:xfrm>
            <a:off x="4800600" y="2670048"/>
            <a:ext cx="914400" cy="182880"/>
          </a:xfrm>
          <a:prstGeom prst="rect">
            <a:avLst/>
          </a:prstGeom>
          <a:noFill/>
          <a:ln/>
        </p:spPr>
        <p:txBody>
          <a:bodyPr wrap="square" lIns="0" tIns="0" rIns="0" bIns="0" rtlCol="0" anchor="ctr"/>
          <a:lstStyle/>
          <a:p>
            <a:pPr indent="0" marL="0">
              <a:buNone/>
            </a:pPr>
            <a:r>
              <a:rPr lang="en-US" sz="800" dirty="0">
                <a:solidFill>
                  <a:srgbClr val="888888"/>
                </a:solidFill>
                <a:latin typeface="Calibri" pitchFamily="34" charset="0"/>
                <a:ea typeface="Calibri" pitchFamily="34" charset="-122"/>
                <a:cs typeface="Calibri" pitchFamily="34" charset="-120"/>
              </a:rPr>
              <a:t>Cash Net:</a:t>
            </a:r>
            <a:endParaRPr lang="en-US" sz="800" dirty="0"/>
          </a:p>
        </p:txBody>
      </p:sp>
      <p:sp>
        <p:nvSpPr>
          <p:cNvPr id="62" name="Text 60"/>
          <p:cNvSpPr/>
          <p:nvPr/>
        </p:nvSpPr>
        <p:spPr>
          <a:xfrm>
            <a:off x="4754880" y="2816352"/>
            <a:ext cx="1828800" cy="228600"/>
          </a:xfrm>
          <a:prstGeom prst="rect">
            <a:avLst/>
          </a:prstGeom>
          <a:noFill/>
          <a:ln/>
        </p:spPr>
        <p:txBody>
          <a:bodyPr wrap="square" lIns="0" tIns="0" rIns="0" bIns="0" rtlCol="0" anchor="ctr"/>
          <a:lstStyle/>
          <a:p>
            <a:pPr algn="ctr" indent="0" marL="0">
              <a:buNone/>
            </a:pPr>
            <a:r>
              <a:rPr lang="en-US" sz="1300" b="1" dirty="0">
                <a:solidFill>
                  <a:srgbClr val="EF5350"/>
                </a:solidFill>
                <a:latin typeface="Georgia" pitchFamily="34" charset="0"/>
                <a:ea typeface="Georgia" pitchFamily="34" charset="-122"/>
                <a:cs typeface="Georgia" pitchFamily="34" charset="-120"/>
              </a:rPr>
              <a:t>−$44,264/mo</a:t>
            </a:r>
            <a:endParaRPr lang="en-US" sz="1300" dirty="0"/>
          </a:p>
        </p:txBody>
      </p:sp>
      <p:sp>
        <p:nvSpPr>
          <p:cNvPr id="63" name="Text 61"/>
          <p:cNvSpPr/>
          <p:nvPr/>
        </p:nvSpPr>
        <p:spPr>
          <a:xfrm>
            <a:off x="4754880" y="3154680"/>
            <a:ext cx="1828800" cy="182880"/>
          </a:xfrm>
          <a:prstGeom prst="rect">
            <a:avLst/>
          </a:prstGeom>
          <a:noFill/>
          <a:ln/>
        </p:spPr>
        <p:txBody>
          <a:bodyPr wrap="square" lIns="0" tIns="0" rIns="0" bIns="0" rtlCol="0" anchor="ctr"/>
          <a:lstStyle/>
          <a:p>
            <a:pPr indent="0" marL="0">
              <a:buNone/>
            </a:pPr>
            <a:r>
              <a:rPr lang="en-US" sz="800" b="1" dirty="0">
                <a:solidFill>
                  <a:srgbClr val="CC0000"/>
                </a:solidFill>
                <a:latin typeface="Calibri" pitchFamily="34" charset="0"/>
                <a:ea typeface="Calibri" pitchFamily="34" charset="-122"/>
                <a:cs typeface="Calibri" pitchFamily="34" charset="-120"/>
              </a:rPr>
              <a:t>Labor: $25K/mo (+$16K spike)</a:t>
            </a:r>
            <a:endParaRPr lang="en-US" sz="800" dirty="0"/>
          </a:p>
        </p:txBody>
      </p:sp>
      <p:sp>
        <p:nvSpPr>
          <p:cNvPr id="64" name="Text 62"/>
          <p:cNvSpPr/>
          <p:nvPr/>
        </p:nvSpPr>
        <p:spPr>
          <a:xfrm>
            <a:off x="4754880" y="3383280"/>
            <a:ext cx="1828800" cy="182880"/>
          </a:xfrm>
          <a:prstGeom prst="rect">
            <a:avLst/>
          </a:prstGeom>
          <a:noFill/>
          <a:ln/>
        </p:spPr>
        <p:txBody>
          <a:bodyPr wrap="square" lIns="0" tIns="0" rIns="0" bIns="0" rtlCol="0" anchor="ctr"/>
          <a:lstStyle/>
          <a:p>
            <a:pPr indent="0" marL="0">
              <a:buNone/>
            </a:pPr>
            <a:r>
              <a:rPr lang="en-US" sz="800" b="1" dirty="0">
                <a:solidFill>
                  <a:srgbClr val="CC0000"/>
                </a:solidFill>
                <a:latin typeface="Calibri" pitchFamily="34" charset="0"/>
                <a:ea typeface="Calibri" pitchFamily="34" charset="-122"/>
                <a:cs typeface="Calibri" pitchFamily="34" charset="-120"/>
              </a:rPr>
              <a:t>• Undocumented ~$39K/mo</a:t>
            </a:r>
            <a:endParaRPr lang="en-US" sz="800" dirty="0"/>
          </a:p>
        </p:txBody>
      </p:sp>
      <p:sp>
        <p:nvSpPr>
          <p:cNvPr id="65" name="Text 63"/>
          <p:cNvSpPr/>
          <p:nvPr/>
        </p:nvSpPr>
        <p:spPr>
          <a:xfrm>
            <a:off x="4754880" y="3584448"/>
            <a:ext cx="1828800" cy="182880"/>
          </a:xfrm>
          <a:prstGeom prst="rect">
            <a:avLst/>
          </a:prstGeom>
          <a:noFill/>
          <a:ln/>
        </p:spPr>
        <p:txBody>
          <a:bodyPr wrap="square" lIns="0" tIns="0" rIns="0" bIns="0" rtlCol="0" anchor="ctr"/>
          <a:lstStyle/>
          <a:p>
            <a:pPr indent="0" marL="0">
              <a:buNone/>
            </a:pPr>
            <a:r>
              <a:rPr lang="en-US" sz="800" dirty="0">
                <a:solidFill>
                  <a:srgbClr val="555555"/>
                </a:solidFill>
                <a:latin typeface="Calibri" pitchFamily="34" charset="0"/>
                <a:ea typeface="Calibri" pitchFamily="34" charset="-122"/>
                <a:cs typeface="Calibri" pitchFamily="34" charset="-120"/>
              </a:rPr>
              <a:t>• Labor jumps to $25K/mo</a:t>
            </a:r>
            <a:endParaRPr lang="en-US" sz="800" dirty="0"/>
          </a:p>
        </p:txBody>
      </p:sp>
      <p:sp>
        <p:nvSpPr>
          <p:cNvPr id="66" name="Text 64"/>
          <p:cNvSpPr/>
          <p:nvPr/>
        </p:nvSpPr>
        <p:spPr>
          <a:xfrm>
            <a:off x="4754880" y="3785616"/>
            <a:ext cx="1828800" cy="182880"/>
          </a:xfrm>
          <a:prstGeom prst="rect">
            <a:avLst/>
          </a:prstGeom>
          <a:noFill/>
          <a:ln/>
        </p:spPr>
        <p:txBody>
          <a:bodyPr wrap="square" lIns="0" tIns="0" rIns="0" bIns="0" rtlCol="0" anchor="ctr"/>
          <a:lstStyle/>
          <a:p>
            <a:pPr indent="0" marL="0">
              <a:buNone/>
            </a:pPr>
            <a:r>
              <a:rPr lang="en-US" sz="800" dirty="0">
                <a:solidFill>
                  <a:srgbClr val="555555"/>
                </a:solidFill>
                <a:latin typeface="Calibri" pitchFamily="34" charset="0"/>
                <a:ea typeface="Calibri" pitchFamily="34" charset="-122"/>
                <a:cs typeface="Calibri" pitchFamily="34" charset="-120"/>
              </a:rPr>
              <a:t>• Cash hemorrhaging</a:t>
            </a:r>
            <a:endParaRPr lang="en-US" sz="800" dirty="0"/>
          </a:p>
        </p:txBody>
      </p:sp>
      <p:sp>
        <p:nvSpPr>
          <p:cNvPr id="67" name="Text 65"/>
          <p:cNvSpPr/>
          <p:nvPr/>
        </p:nvSpPr>
        <p:spPr>
          <a:xfrm>
            <a:off x="6675120" y="2468880"/>
            <a:ext cx="182880" cy="365760"/>
          </a:xfrm>
          <a:prstGeom prst="rect">
            <a:avLst/>
          </a:prstGeom>
          <a:noFill/>
          <a:ln/>
        </p:spPr>
        <p:txBody>
          <a:bodyPr wrap="square" lIns="0" tIns="0" rIns="0" bIns="0" rtlCol="0" anchor="ctr"/>
          <a:lstStyle/>
          <a:p>
            <a:pPr algn="ctr" indent="0" marL="0">
              <a:buNone/>
            </a:pPr>
            <a:r>
              <a:rPr lang="en-US" sz="1600" b="1" dirty="0">
                <a:solidFill>
                  <a:srgbClr val="CC0000"/>
                </a:solidFill>
                <a:latin typeface="Calibri" pitchFamily="34" charset="0"/>
                <a:ea typeface="Calibri" pitchFamily="34" charset="-122"/>
                <a:cs typeface="Calibri" pitchFamily="34" charset="-120"/>
              </a:rPr>
              <a:t>→</a:t>
            </a:r>
            <a:endParaRPr lang="en-US" sz="1600" dirty="0"/>
          </a:p>
        </p:txBody>
      </p:sp>
      <p:sp>
        <p:nvSpPr>
          <p:cNvPr id="68" name="Shape 66"/>
          <p:cNvSpPr/>
          <p:nvPr/>
        </p:nvSpPr>
        <p:spPr>
          <a:xfrm>
            <a:off x="6812280" y="1097280"/>
            <a:ext cx="2011680" cy="361188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69" name="Shape 67"/>
          <p:cNvSpPr/>
          <p:nvPr/>
        </p:nvSpPr>
        <p:spPr>
          <a:xfrm>
            <a:off x="6812280" y="1097280"/>
            <a:ext cx="2011680" cy="502920"/>
          </a:xfrm>
          <a:prstGeom prst="rect">
            <a:avLst/>
          </a:prstGeom>
          <a:solidFill>
            <a:srgbClr val="990011"/>
          </a:solidFill>
          <a:ln/>
        </p:spPr>
      </p:sp>
      <p:sp>
        <p:nvSpPr>
          <p:cNvPr id="70" name="Text 68"/>
          <p:cNvSpPr/>
          <p:nvPr/>
        </p:nvSpPr>
        <p:spPr>
          <a:xfrm>
            <a:off x="6812280" y="1097280"/>
            <a:ext cx="2011680" cy="274320"/>
          </a:xfrm>
          <a:prstGeom prst="rect">
            <a:avLst/>
          </a:prstGeom>
          <a:noFill/>
          <a:ln/>
        </p:spPr>
        <p:txBody>
          <a:bodyPr wrap="square" lIns="0" tIns="0" rIns="0" bIns="0" rtlCol="0" anchor="ctr"/>
          <a:lstStyle/>
          <a:p>
            <a:pPr algn="ctr" indent="0" marL="0">
              <a:buNone/>
            </a:pPr>
            <a:r>
              <a:rPr lang="en-US" sz="1100" b="1" dirty="0">
                <a:solidFill>
                  <a:srgbClr val="FFFFFF"/>
                </a:solidFill>
                <a:latin typeface="Georgia" pitchFamily="34" charset="0"/>
                <a:ea typeface="Georgia" pitchFamily="34" charset="-122"/>
                <a:cs typeface="Georgia" pitchFamily="34" charset="-120"/>
              </a:rPr>
              <a:t>NOV – DEC</a:t>
            </a:r>
            <a:endParaRPr lang="en-US" sz="1100" dirty="0"/>
          </a:p>
        </p:txBody>
      </p:sp>
      <p:sp>
        <p:nvSpPr>
          <p:cNvPr id="71" name="Text 69"/>
          <p:cNvSpPr/>
          <p:nvPr/>
        </p:nvSpPr>
        <p:spPr>
          <a:xfrm>
            <a:off x="6812280" y="1335024"/>
            <a:ext cx="2011680" cy="228600"/>
          </a:xfrm>
          <a:prstGeom prst="rect">
            <a:avLst/>
          </a:prstGeom>
          <a:noFill/>
          <a:ln/>
        </p:spPr>
        <p:txBody>
          <a:bodyPr wrap="square" lIns="0" tIns="0" rIns="0" bIns="0" rtlCol="0" anchor="ctr"/>
          <a:lstStyle/>
          <a:p>
            <a:pPr algn="ctr" indent="0" marL="0">
              <a:buNone/>
            </a:pPr>
            <a:r>
              <a:rPr lang="en-US" sz="900" dirty="0">
                <a:solidFill>
                  <a:srgbClr val="FFFFFF"/>
                </a:solidFill>
                <a:latin typeface="Calibri" pitchFamily="34" charset="0"/>
                <a:ea typeface="Calibri" pitchFamily="34" charset="-122"/>
                <a:cs typeface="Calibri" pitchFamily="34" charset="-120"/>
              </a:rPr>
              <a:t>Collapse</a:t>
            </a:r>
            <a:endParaRPr lang="en-US" sz="900" dirty="0"/>
          </a:p>
        </p:txBody>
      </p:sp>
      <p:sp>
        <p:nvSpPr>
          <p:cNvPr id="72" name="Text 70"/>
          <p:cNvSpPr/>
          <p:nvPr/>
        </p:nvSpPr>
        <p:spPr>
          <a:xfrm>
            <a:off x="6903720" y="1691640"/>
            <a:ext cx="1097280" cy="201168"/>
          </a:xfrm>
          <a:prstGeom prst="rect">
            <a:avLst/>
          </a:prstGeom>
          <a:noFill/>
          <a:ln/>
        </p:spPr>
        <p:txBody>
          <a:bodyPr wrap="square" lIns="0" tIns="0" rIns="0" bIns="0" rtlCol="0" anchor="ctr"/>
          <a:lstStyle/>
          <a:p>
            <a:pPr indent="0" marL="0">
              <a:buNone/>
            </a:pPr>
            <a:r>
              <a:rPr lang="en-US" sz="900" dirty="0">
                <a:solidFill>
                  <a:srgbClr val="555555"/>
                </a:solidFill>
                <a:latin typeface="Calibri" pitchFamily="34" charset="0"/>
                <a:ea typeface="Calibri" pitchFamily="34" charset="-122"/>
                <a:cs typeface="Calibri" pitchFamily="34" charset="-120"/>
              </a:rPr>
              <a:t>Essentials only</a:t>
            </a:r>
            <a:endParaRPr lang="en-US" sz="900" dirty="0"/>
          </a:p>
        </p:txBody>
      </p:sp>
      <p:sp>
        <p:nvSpPr>
          <p:cNvPr id="73" name="Text 71"/>
          <p:cNvSpPr/>
          <p:nvPr/>
        </p:nvSpPr>
        <p:spPr>
          <a:xfrm>
            <a:off x="7818120" y="1691640"/>
            <a:ext cx="868680" cy="201168"/>
          </a:xfrm>
          <a:prstGeom prst="rect">
            <a:avLst/>
          </a:prstGeom>
          <a:noFill/>
          <a:ln/>
        </p:spPr>
        <p:txBody>
          <a:bodyPr wrap="square" lIns="0" tIns="0" rIns="0" bIns="0" rtlCol="0" anchor="ctr"/>
          <a:lstStyle/>
          <a:p>
            <a:pPr algn="r" indent="0" marL="0">
              <a:buNone/>
            </a:pPr>
            <a:r>
              <a:rPr lang="en-US" sz="900" dirty="0">
                <a:solidFill>
                  <a:srgbClr val="333333"/>
                </a:solidFill>
                <a:latin typeface="Calibri" pitchFamily="34" charset="0"/>
                <a:ea typeface="Calibri" pitchFamily="34" charset="-122"/>
                <a:cs typeface="Calibri" pitchFamily="34" charset="-120"/>
              </a:rPr>
              <a:t>$60,500</a:t>
            </a:r>
            <a:endParaRPr lang="en-US" sz="900" dirty="0"/>
          </a:p>
        </p:txBody>
      </p:sp>
      <p:sp>
        <p:nvSpPr>
          <p:cNvPr id="74" name="Text 72"/>
          <p:cNvSpPr/>
          <p:nvPr/>
        </p:nvSpPr>
        <p:spPr>
          <a:xfrm>
            <a:off x="6903720" y="1892808"/>
            <a:ext cx="1097280" cy="201168"/>
          </a:xfrm>
          <a:prstGeom prst="rect">
            <a:avLst/>
          </a:prstGeom>
          <a:noFill/>
          <a:ln/>
        </p:spPr>
        <p:txBody>
          <a:bodyPr wrap="square" lIns="0" tIns="0" rIns="0" bIns="0" rtlCol="0" anchor="ctr"/>
          <a:lstStyle/>
          <a:p>
            <a:pPr indent="0" marL="0">
              <a:buNone/>
            </a:pPr>
            <a:r>
              <a:rPr lang="en-US" sz="900" b="1" dirty="0">
                <a:solidFill>
                  <a:srgbClr val="CC0000"/>
                </a:solidFill>
                <a:latin typeface="Calibri" pitchFamily="34" charset="0"/>
                <a:ea typeface="Calibri" pitchFamily="34" charset="-122"/>
                <a:cs typeface="Calibri" pitchFamily="34" charset="-120"/>
              </a:rPr>
              <a:t>Undocumented</a:t>
            </a:r>
            <a:endParaRPr lang="en-US" sz="900" dirty="0"/>
          </a:p>
        </p:txBody>
      </p:sp>
      <p:sp>
        <p:nvSpPr>
          <p:cNvPr id="75" name="Text 73"/>
          <p:cNvSpPr/>
          <p:nvPr/>
        </p:nvSpPr>
        <p:spPr>
          <a:xfrm>
            <a:off x="7818120" y="1892808"/>
            <a:ext cx="868680" cy="201168"/>
          </a:xfrm>
          <a:prstGeom prst="rect">
            <a:avLst/>
          </a:prstGeom>
          <a:noFill/>
          <a:ln/>
        </p:spPr>
        <p:txBody>
          <a:bodyPr wrap="square" lIns="0" tIns="0" rIns="0" bIns="0" rtlCol="0" anchor="ctr"/>
          <a:lstStyle/>
          <a:p>
            <a:pPr algn="r" indent="0" marL="0">
              <a:buNone/>
            </a:pPr>
            <a:r>
              <a:rPr lang="en-US" sz="900" b="1" dirty="0">
                <a:solidFill>
                  <a:srgbClr val="CC0000"/>
                </a:solidFill>
                <a:latin typeface="Calibri" pitchFamily="34" charset="0"/>
                <a:ea typeface="Calibri" pitchFamily="34" charset="-122"/>
                <a:cs typeface="Calibri" pitchFamily="34" charset="-120"/>
              </a:rPr>
              <a:t>$39,038</a:t>
            </a:r>
            <a:endParaRPr lang="en-US" sz="900" dirty="0"/>
          </a:p>
        </p:txBody>
      </p:sp>
      <p:sp>
        <p:nvSpPr>
          <p:cNvPr id="76" name="Text 74"/>
          <p:cNvSpPr/>
          <p:nvPr/>
        </p:nvSpPr>
        <p:spPr>
          <a:xfrm>
            <a:off x="6903720" y="2093976"/>
            <a:ext cx="1097280" cy="201168"/>
          </a:xfrm>
          <a:prstGeom prst="rect">
            <a:avLst/>
          </a:prstGeom>
          <a:noFill/>
          <a:ln/>
        </p:spPr>
        <p:txBody>
          <a:bodyPr wrap="square" lIns="0" tIns="0" rIns="0" bIns="0" rtlCol="0" anchor="ctr"/>
          <a:lstStyle/>
          <a:p>
            <a:pPr indent="0" marL="0">
              <a:buNone/>
            </a:pPr>
            <a:r>
              <a:rPr lang="en-US" sz="900" dirty="0">
                <a:solidFill>
                  <a:srgbClr val="555555"/>
                </a:solidFill>
                <a:latin typeface="Calibri" pitchFamily="34" charset="0"/>
                <a:ea typeface="Calibri" pitchFamily="34" charset="-122"/>
                <a:cs typeface="Calibri" pitchFamily="34" charset="-120"/>
              </a:rPr>
              <a:t>Loan (full P&amp;I)</a:t>
            </a:r>
            <a:endParaRPr lang="en-US" sz="900" dirty="0"/>
          </a:p>
        </p:txBody>
      </p:sp>
      <p:sp>
        <p:nvSpPr>
          <p:cNvPr id="77" name="Text 75"/>
          <p:cNvSpPr/>
          <p:nvPr/>
        </p:nvSpPr>
        <p:spPr>
          <a:xfrm>
            <a:off x="7818120" y="2093976"/>
            <a:ext cx="868680" cy="201168"/>
          </a:xfrm>
          <a:prstGeom prst="rect">
            <a:avLst/>
          </a:prstGeom>
          <a:noFill/>
          <a:ln/>
        </p:spPr>
        <p:txBody>
          <a:bodyPr wrap="square" lIns="0" tIns="0" rIns="0" bIns="0" rtlCol="0" anchor="ctr"/>
          <a:lstStyle/>
          <a:p>
            <a:pPr algn="r" indent="0" marL="0">
              <a:buNone/>
            </a:pPr>
            <a:r>
              <a:rPr lang="en-US" sz="900" dirty="0">
                <a:solidFill>
                  <a:srgbClr val="333333"/>
                </a:solidFill>
                <a:latin typeface="Calibri" pitchFamily="34" charset="0"/>
                <a:ea typeface="Calibri" pitchFamily="34" charset="-122"/>
                <a:cs typeface="Calibri" pitchFamily="34" charset="-120"/>
              </a:rPr>
              <a:t>$23,377</a:t>
            </a:r>
            <a:endParaRPr lang="en-US" sz="900" dirty="0"/>
          </a:p>
        </p:txBody>
      </p:sp>
      <p:sp>
        <p:nvSpPr>
          <p:cNvPr id="78" name="Shape 76"/>
          <p:cNvSpPr/>
          <p:nvPr/>
        </p:nvSpPr>
        <p:spPr>
          <a:xfrm>
            <a:off x="6903720" y="2331720"/>
            <a:ext cx="1828800" cy="0"/>
          </a:xfrm>
          <a:prstGeom prst="line">
            <a:avLst/>
          </a:prstGeom>
          <a:noFill/>
          <a:ln w="10160">
            <a:solidFill>
              <a:srgbClr val="E8E8E8"/>
            </a:solidFill>
            <a:prstDash val="solid"/>
          </a:ln>
        </p:spPr>
      </p:sp>
      <p:sp>
        <p:nvSpPr>
          <p:cNvPr id="79" name="Text 77"/>
          <p:cNvSpPr/>
          <p:nvPr/>
        </p:nvSpPr>
        <p:spPr>
          <a:xfrm>
            <a:off x="6903720" y="2377440"/>
            <a:ext cx="1097280" cy="201168"/>
          </a:xfrm>
          <a:prstGeom prst="rect">
            <a:avLst/>
          </a:prstGeom>
          <a:noFill/>
          <a:ln/>
        </p:spPr>
        <p:txBody>
          <a:bodyPr wrap="square" lIns="0" tIns="0" rIns="0" bIns="0" rtlCol="0" anchor="ctr"/>
          <a:lstStyle/>
          <a:p>
            <a:pPr indent="0" marL="0">
              <a:buNone/>
            </a:pPr>
            <a:r>
              <a:rPr lang="en-US" sz="900" b="1" dirty="0">
                <a:solidFill>
                  <a:srgbClr val="1E2761"/>
                </a:solidFill>
                <a:latin typeface="Calibri" pitchFamily="34" charset="0"/>
                <a:ea typeface="Calibri" pitchFamily="34" charset="-122"/>
                <a:cs typeface="Calibri" pitchFamily="34" charset="-120"/>
              </a:rPr>
              <a:t>Total Cash Out:</a:t>
            </a:r>
            <a:endParaRPr lang="en-US" sz="900" dirty="0"/>
          </a:p>
        </p:txBody>
      </p:sp>
      <p:sp>
        <p:nvSpPr>
          <p:cNvPr id="80" name="Text 78"/>
          <p:cNvSpPr/>
          <p:nvPr/>
        </p:nvSpPr>
        <p:spPr>
          <a:xfrm>
            <a:off x="7818120" y="2377440"/>
            <a:ext cx="868680" cy="201168"/>
          </a:xfrm>
          <a:prstGeom prst="rect">
            <a:avLst/>
          </a:prstGeom>
          <a:noFill/>
          <a:ln/>
        </p:spPr>
        <p:txBody>
          <a:bodyPr wrap="square" lIns="0" tIns="0" rIns="0" bIns="0" rtlCol="0" anchor="ctr"/>
          <a:lstStyle/>
          <a:p>
            <a:pPr algn="r" indent="0" marL="0">
              <a:buNone/>
            </a:pPr>
            <a:r>
              <a:rPr lang="en-US" sz="900" b="1" dirty="0">
                <a:solidFill>
                  <a:srgbClr val="1E2761"/>
                </a:solidFill>
                <a:latin typeface="Calibri" pitchFamily="34" charset="0"/>
                <a:ea typeface="Calibri" pitchFamily="34" charset="-122"/>
                <a:cs typeface="Calibri" pitchFamily="34" charset="-120"/>
              </a:rPr>
              <a:t>$122,915</a:t>
            </a:r>
            <a:endParaRPr lang="en-US" sz="900" dirty="0"/>
          </a:p>
        </p:txBody>
      </p:sp>
      <p:sp>
        <p:nvSpPr>
          <p:cNvPr id="81" name="Shape 79"/>
          <p:cNvSpPr/>
          <p:nvPr/>
        </p:nvSpPr>
        <p:spPr>
          <a:xfrm>
            <a:off x="6903720" y="2651760"/>
            <a:ext cx="1828800" cy="411480"/>
          </a:xfrm>
          <a:prstGeom prst="rect">
            <a:avLst/>
          </a:prstGeom>
          <a:solidFill>
            <a:srgbClr val="E8F5E9"/>
          </a:solidFill>
          <a:ln/>
        </p:spPr>
      </p:sp>
      <p:sp>
        <p:nvSpPr>
          <p:cNvPr id="82" name="Text 80"/>
          <p:cNvSpPr/>
          <p:nvPr/>
        </p:nvSpPr>
        <p:spPr>
          <a:xfrm>
            <a:off x="6949440" y="2670048"/>
            <a:ext cx="914400" cy="182880"/>
          </a:xfrm>
          <a:prstGeom prst="rect">
            <a:avLst/>
          </a:prstGeom>
          <a:noFill/>
          <a:ln/>
        </p:spPr>
        <p:txBody>
          <a:bodyPr wrap="square" lIns="0" tIns="0" rIns="0" bIns="0" rtlCol="0" anchor="ctr"/>
          <a:lstStyle/>
          <a:p>
            <a:pPr indent="0" marL="0">
              <a:buNone/>
            </a:pPr>
            <a:r>
              <a:rPr lang="en-US" sz="800" dirty="0">
                <a:solidFill>
                  <a:srgbClr val="888888"/>
                </a:solidFill>
                <a:latin typeface="Calibri" pitchFamily="34" charset="0"/>
                <a:ea typeface="Calibri" pitchFamily="34" charset="-122"/>
                <a:cs typeface="Calibri" pitchFamily="34" charset="-120"/>
              </a:rPr>
              <a:t>Cash Net:</a:t>
            </a:r>
            <a:endParaRPr lang="en-US" sz="800" dirty="0"/>
          </a:p>
        </p:txBody>
      </p:sp>
      <p:sp>
        <p:nvSpPr>
          <p:cNvPr id="83" name="Text 81"/>
          <p:cNvSpPr/>
          <p:nvPr/>
        </p:nvSpPr>
        <p:spPr>
          <a:xfrm>
            <a:off x="6903720" y="2816352"/>
            <a:ext cx="1828800" cy="228600"/>
          </a:xfrm>
          <a:prstGeom prst="rect">
            <a:avLst/>
          </a:prstGeom>
          <a:noFill/>
          <a:ln/>
        </p:spPr>
        <p:txBody>
          <a:bodyPr wrap="square" lIns="0" tIns="0" rIns="0" bIns="0" rtlCol="0" anchor="ctr"/>
          <a:lstStyle/>
          <a:p>
            <a:pPr algn="ctr" indent="0" marL="0">
              <a:buNone/>
            </a:pPr>
            <a:r>
              <a:rPr lang="en-US" sz="1300" b="1" dirty="0">
                <a:solidFill>
                  <a:srgbClr val="4CAF50"/>
                </a:solidFill>
                <a:latin typeface="Georgia" pitchFamily="34" charset="0"/>
                <a:ea typeface="Georgia" pitchFamily="34" charset="-122"/>
                <a:cs typeface="Georgia" pitchFamily="34" charset="-120"/>
              </a:rPr>
              <a:t>+$30,297/mo</a:t>
            </a:r>
            <a:endParaRPr lang="en-US" sz="1300" dirty="0"/>
          </a:p>
        </p:txBody>
      </p:sp>
      <p:sp>
        <p:nvSpPr>
          <p:cNvPr id="84" name="Text 82"/>
          <p:cNvSpPr/>
          <p:nvPr/>
        </p:nvSpPr>
        <p:spPr>
          <a:xfrm>
            <a:off x="6903720" y="3154680"/>
            <a:ext cx="1828800" cy="182880"/>
          </a:xfrm>
          <a:prstGeom prst="rect">
            <a:avLst/>
          </a:prstGeom>
          <a:noFill/>
          <a:ln/>
        </p:spPr>
        <p:txBody>
          <a:bodyPr wrap="square" lIns="0" tIns="0" rIns="0" bIns="0" rtlCol="0" anchor="ctr"/>
          <a:lstStyle/>
          <a:p>
            <a:pPr indent="0" marL="0">
              <a:buNone/>
            </a:pPr>
            <a:r>
              <a:rPr lang="en-US" sz="800" b="1" dirty="0">
                <a:solidFill>
                  <a:srgbClr val="CC0000"/>
                </a:solidFill>
                <a:latin typeface="Calibri" pitchFamily="34" charset="0"/>
                <a:ea typeface="Calibri" pitchFamily="34" charset="-122"/>
                <a:cs typeface="Calibri" pitchFamily="34" charset="-120"/>
              </a:rPr>
              <a:t>Labor: $25K/mo (in essentials)</a:t>
            </a:r>
            <a:endParaRPr lang="en-US" sz="800" dirty="0"/>
          </a:p>
        </p:txBody>
      </p:sp>
      <p:sp>
        <p:nvSpPr>
          <p:cNvPr id="85" name="Text 83"/>
          <p:cNvSpPr/>
          <p:nvPr/>
        </p:nvSpPr>
        <p:spPr>
          <a:xfrm>
            <a:off x="6903720" y="3383280"/>
            <a:ext cx="1828800" cy="182880"/>
          </a:xfrm>
          <a:prstGeom prst="rect">
            <a:avLst/>
          </a:prstGeom>
          <a:noFill/>
          <a:ln/>
        </p:spPr>
        <p:txBody>
          <a:bodyPr wrap="square" lIns="0" tIns="0" rIns="0" bIns="0" rtlCol="0" anchor="ctr"/>
          <a:lstStyle/>
          <a:p>
            <a:pPr indent="0" marL="0">
              <a:buNone/>
            </a:pPr>
            <a:r>
              <a:rPr lang="en-US" sz="800" b="1" dirty="0">
                <a:solidFill>
                  <a:srgbClr val="CC0000"/>
                </a:solidFill>
                <a:latin typeface="Calibri" pitchFamily="34" charset="0"/>
                <a:ea typeface="Calibri" pitchFamily="34" charset="-122"/>
                <a:cs typeface="Calibri" pitchFamily="34" charset="-120"/>
              </a:rPr>
              <a:t>• Vendor payments STOPPED</a:t>
            </a:r>
            <a:endParaRPr lang="en-US" sz="800" dirty="0"/>
          </a:p>
        </p:txBody>
      </p:sp>
      <p:sp>
        <p:nvSpPr>
          <p:cNvPr id="86" name="Text 84"/>
          <p:cNvSpPr/>
          <p:nvPr/>
        </p:nvSpPr>
        <p:spPr>
          <a:xfrm>
            <a:off x="6903720" y="3584448"/>
            <a:ext cx="1828800" cy="182880"/>
          </a:xfrm>
          <a:prstGeom prst="rect">
            <a:avLst/>
          </a:prstGeom>
          <a:noFill/>
          <a:ln/>
        </p:spPr>
        <p:txBody>
          <a:bodyPr wrap="square" lIns="0" tIns="0" rIns="0" bIns="0" rtlCol="0" anchor="ctr"/>
          <a:lstStyle/>
          <a:p>
            <a:pPr indent="0" marL="0">
              <a:buNone/>
            </a:pPr>
            <a:r>
              <a:rPr lang="en-US" sz="800" dirty="0">
                <a:solidFill>
                  <a:srgbClr val="555555"/>
                </a:solidFill>
                <a:latin typeface="Calibri" pitchFamily="34" charset="0"/>
                <a:ea typeface="Calibri" pitchFamily="34" charset="-122"/>
                <a:cs typeface="Calibri" pitchFamily="34" charset="-120"/>
              </a:rPr>
              <a:t>• Undocumented still drains</a:t>
            </a:r>
            <a:endParaRPr lang="en-US" sz="800" dirty="0"/>
          </a:p>
        </p:txBody>
      </p:sp>
      <p:sp>
        <p:nvSpPr>
          <p:cNvPr id="87" name="Text 85"/>
          <p:cNvSpPr/>
          <p:nvPr/>
        </p:nvSpPr>
        <p:spPr>
          <a:xfrm>
            <a:off x="6903720" y="3785616"/>
            <a:ext cx="1828800" cy="182880"/>
          </a:xfrm>
          <a:prstGeom prst="rect">
            <a:avLst/>
          </a:prstGeom>
          <a:noFill/>
          <a:ln/>
        </p:spPr>
        <p:txBody>
          <a:bodyPr wrap="square" lIns="0" tIns="0" rIns="0" bIns="0" rtlCol="0" anchor="ctr"/>
          <a:lstStyle/>
          <a:p>
            <a:pPr indent="0" marL="0">
              <a:buNone/>
            </a:pPr>
            <a:r>
              <a:rPr lang="en-US" sz="800" dirty="0">
                <a:solidFill>
                  <a:srgbClr val="555555"/>
                </a:solidFill>
                <a:latin typeface="Calibri" pitchFamily="34" charset="0"/>
                <a:ea typeface="Calibri" pitchFamily="34" charset="-122"/>
                <a:cs typeface="Calibri" pitchFamily="34" charset="-120"/>
              </a:rPr>
              <a:t>• $71K/mo goes unpaid</a:t>
            </a:r>
            <a:endParaRPr lang="en-US" sz="800" dirty="0"/>
          </a:p>
        </p:txBody>
      </p:sp>
      <p:sp>
        <p:nvSpPr>
          <p:cNvPr id="88" name="Shape 86"/>
          <p:cNvSpPr/>
          <p:nvPr/>
        </p:nvSpPr>
        <p:spPr>
          <a:xfrm>
            <a:off x="365760" y="4754880"/>
            <a:ext cx="8412480" cy="228600"/>
          </a:xfrm>
          <a:prstGeom prst="rect">
            <a:avLst/>
          </a:prstGeom>
          <a:solidFill>
            <a:srgbClr val="1E2761"/>
          </a:solidFill>
          <a:ln/>
        </p:spPr>
      </p:sp>
      <p:sp>
        <p:nvSpPr>
          <p:cNvPr id="89" name="Text 87"/>
          <p:cNvSpPr/>
          <p:nvPr/>
        </p:nvSpPr>
        <p:spPr>
          <a:xfrm>
            <a:off x="365760" y="4754880"/>
            <a:ext cx="8412480" cy="228600"/>
          </a:xfrm>
          <a:prstGeom prst="rect">
            <a:avLst/>
          </a:prstGeom>
          <a:noFill/>
          <a:ln/>
        </p:spPr>
        <p:txBody>
          <a:bodyPr wrap="square" lIns="0" tIns="0" rIns="0" bIns="0" rtlCol="0" anchor="ctr"/>
          <a:lstStyle/>
          <a:p>
            <a:pPr algn="ctr" indent="0" marL="0">
              <a:buNone/>
            </a:pPr>
            <a:r>
              <a:rPr lang="en-US" sz="900" dirty="0">
                <a:solidFill>
                  <a:srgbClr val="FFFFFF"/>
                </a:solidFill>
                <a:latin typeface="Calibri" pitchFamily="34" charset="0"/>
                <a:ea typeface="Calibri" pitchFamily="34" charset="-122"/>
                <a:cs typeface="Calibri" pitchFamily="34" charset="-120"/>
              </a:rPr>
              <a:t>Income stayed constant at ~$153K/mo  →  Costs escalated + undocumented expenses  →  By Mar 2026: ($306,356) net position</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CF6F5"/>
        </a:solidFill>
      </p:bgPr>
    </p:bg>
    <p:spTree>
      <p:nvGrpSpPr>
        <p:cNvPr id="1" name=""/>
        <p:cNvGrpSpPr/>
        <p:nvPr/>
      </p:nvGrpSpPr>
      <p:grpSpPr>
        <a:xfrm>
          <a:off x="0" y="0"/>
          <a:ext cx="0" cy="0"/>
          <a:chOff x="0" y="0"/>
          <a:chExt cx="0" cy="0"/>
        </a:xfrm>
      </p:grpSpPr>
      <p:sp>
        <p:nvSpPr>
          <p:cNvPr id="2" name="Text 0"/>
          <p:cNvSpPr/>
          <p:nvPr/>
        </p:nvSpPr>
        <p:spPr>
          <a:xfrm>
            <a:off x="548640" y="274320"/>
            <a:ext cx="8046720" cy="640080"/>
          </a:xfrm>
          <a:prstGeom prst="rect">
            <a:avLst/>
          </a:prstGeom>
          <a:noFill/>
          <a:ln/>
        </p:spPr>
        <p:txBody>
          <a:bodyPr wrap="square" lIns="0" tIns="0" rIns="0" bIns="0" rtlCol="0" anchor="ctr"/>
          <a:lstStyle/>
          <a:p>
            <a:pPr indent="0" marL="0">
              <a:buNone/>
            </a:pPr>
            <a:r>
              <a:rPr lang="en-US" sz="2800" b="1" dirty="0">
                <a:solidFill>
                  <a:srgbClr val="1E2761"/>
                </a:solidFill>
                <a:latin typeface="Georgia" pitchFamily="34" charset="0"/>
                <a:ea typeface="Georgia" pitchFamily="34" charset="-122"/>
                <a:cs typeface="Georgia" pitchFamily="34" charset="-120"/>
              </a:rPr>
              <a:t>Debt Overview: $1.58M Across 3 Loans</a:t>
            </a:r>
            <a:endParaRPr lang="en-US" sz="2800" dirty="0"/>
          </a:p>
        </p:txBody>
      </p:sp>
      <p:sp>
        <p:nvSpPr>
          <p:cNvPr id="3" name="Shape 1"/>
          <p:cNvSpPr/>
          <p:nvPr/>
        </p:nvSpPr>
        <p:spPr>
          <a:xfrm>
            <a:off x="548640" y="1051560"/>
            <a:ext cx="2651760" cy="237744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4" name="Shape 2"/>
          <p:cNvSpPr/>
          <p:nvPr/>
        </p:nvSpPr>
        <p:spPr>
          <a:xfrm>
            <a:off x="548640" y="1051560"/>
            <a:ext cx="2651760" cy="411480"/>
          </a:xfrm>
          <a:prstGeom prst="rect">
            <a:avLst/>
          </a:prstGeom>
          <a:solidFill>
            <a:srgbClr val="FF9800"/>
          </a:solidFill>
          <a:ln/>
        </p:spPr>
      </p:sp>
      <p:sp>
        <p:nvSpPr>
          <p:cNvPr id="5" name="Text 3"/>
          <p:cNvSpPr/>
          <p:nvPr/>
        </p:nvSpPr>
        <p:spPr>
          <a:xfrm>
            <a:off x="548640" y="1051560"/>
            <a:ext cx="2651760" cy="411480"/>
          </a:xfrm>
          <a:prstGeom prst="rect">
            <a:avLst/>
          </a:prstGeom>
          <a:noFill/>
          <a:ln/>
        </p:spPr>
        <p:txBody>
          <a:bodyPr wrap="square" lIns="0" tIns="0" rIns="0" bIns="0"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Line of Credit</a:t>
            </a:r>
            <a:endParaRPr lang="en-US" sz="1200" dirty="0"/>
          </a:p>
        </p:txBody>
      </p:sp>
      <p:sp>
        <p:nvSpPr>
          <p:cNvPr id="6" name="Text 4"/>
          <p:cNvSpPr/>
          <p:nvPr/>
        </p:nvSpPr>
        <p:spPr>
          <a:xfrm>
            <a:off x="548640" y="1600200"/>
            <a:ext cx="2651760" cy="502920"/>
          </a:xfrm>
          <a:prstGeom prst="rect">
            <a:avLst/>
          </a:prstGeom>
          <a:noFill/>
          <a:ln/>
        </p:spPr>
        <p:txBody>
          <a:bodyPr wrap="square" lIns="0" tIns="0" rIns="0" bIns="0" rtlCol="0" anchor="ctr"/>
          <a:lstStyle/>
          <a:p>
            <a:pPr algn="ctr" indent="0" marL="0">
              <a:buNone/>
            </a:pPr>
            <a:r>
              <a:rPr lang="en-US" sz="2200" b="1" dirty="0">
                <a:solidFill>
                  <a:srgbClr val="1E2761"/>
                </a:solidFill>
                <a:latin typeface="Georgia" pitchFamily="34" charset="0"/>
                <a:ea typeface="Georgia" pitchFamily="34" charset="-122"/>
                <a:cs typeface="Georgia" pitchFamily="34" charset="-120"/>
              </a:rPr>
              <a:t>$150,000</a:t>
            </a:r>
            <a:endParaRPr lang="en-US" sz="2200" dirty="0"/>
          </a:p>
        </p:txBody>
      </p:sp>
      <p:sp>
        <p:nvSpPr>
          <p:cNvPr id="7" name="Text 5"/>
          <p:cNvSpPr/>
          <p:nvPr/>
        </p:nvSpPr>
        <p:spPr>
          <a:xfrm>
            <a:off x="731520" y="2148840"/>
            <a:ext cx="2286000" cy="274320"/>
          </a:xfrm>
          <a:prstGeom prst="rect">
            <a:avLst/>
          </a:prstGeom>
          <a:noFill/>
          <a:ln/>
        </p:spPr>
        <p:txBody>
          <a:bodyPr wrap="square" lIns="0" tIns="0" rIns="0" bIns="0" rtlCol="0" anchor="ctr"/>
          <a:lstStyle/>
          <a:p>
            <a:pPr indent="0" marL="0">
              <a:buNone/>
            </a:pPr>
            <a:r>
              <a:rPr lang="en-US" sz="1200" dirty="0">
                <a:solidFill>
                  <a:srgbClr val="333333"/>
                </a:solidFill>
                <a:latin typeface="Calibri" pitchFamily="34" charset="0"/>
                <a:ea typeface="Calibri" pitchFamily="34" charset="-122"/>
                <a:cs typeface="Calibri" pitchFamily="34" charset="-120"/>
              </a:rPr>
              <a:t>Rate: 7.50%</a:t>
            </a:r>
            <a:endParaRPr lang="en-US" sz="1200" dirty="0"/>
          </a:p>
        </p:txBody>
      </p:sp>
      <p:sp>
        <p:nvSpPr>
          <p:cNvPr id="8" name="Text 6"/>
          <p:cNvSpPr/>
          <p:nvPr/>
        </p:nvSpPr>
        <p:spPr>
          <a:xfrm>
            <a:off x="731520" y="2377440"/>
            <a:ext cx="2286000" cy="274320"/>
          </a:xfrm>
          <a:prstGeom prst="rect">
            <a:avLst/>
          </a:prstGeom>
          <a:noFill/>
          <a:ln/>
        </p:spPr>
        <p:txBody>
          <a:bodyPr wrap="square" lIns="0" tIns="0" rIns="0" bIns="0" rtlCol="0" anchor="ctr"/>
          <a:lstStyle/>
          <a:p>
            <a:pPr indent="0" marL="0">
              <a:buNone/>
            </a:pPr>
            <a:r>
              <a:rPr lang="en-US" sz="1200" b="1" dirty="0">
                <a:solidFill>
                  <a:srgbClr val="333333"/>
                </a:solidFill>
                <a:latin typeface="Calibri" pitchFamily="34" charset="0"/>
                <a:ea typeface="Calibri" pitchFamily="34" charset="-122"/>
                <a:cs typeface="Calibri" pitchFamily="34" charset="-120"/>
              </a:rPr>
              <a:t>Payment: $969/mo</a:t>
            </a:r>
            <a:endParaRPr lang="en-US" sz="1200" dirty="0"/>
          </a:p>
        </p:txBody>
      </p:sp>
      <p:sp>
        <p:nvSpPr>
          <p:cNvPr id="9" name="Text 7"/>
          <p:cNvSpPr/>
          <p:nvPr/>
        </p:nvSpPr>
        <p:spPr>
          <a:xfrm>
            <a:off x="731520" y="2651760"/>
            <a:ext cx="2286000" cy="640080"/>
          </a:xfrm>
          <a:prstGeom prst="rect">
            <a:avLst/>
          </a:prstGeom>
          <a:noFill/>
          <a:ln/>
        </p:spPr>
        <p:txBody>
          <a:bodyPr wrap="square" lIns="0" tIns="0" rIns="0" bIns="0" rtlCol="0" anchor="ctr"/>
          <a:lstStyle/>
          <a:p>
            <a:pPr indent="0" marL="0">
              <a:buNone/>
            </a:pPr>
            <a:r>
              <a:rPr lang="en-US" sz="1000" dirty="0">
                <a:solidFill>
                  <a:srgbClr val="888888"/>
                </a:solidFill>
                <a:latin typeface="Calibri" pitchFamily="34" charset="0"/>
                <a:ea typeface="Calibri" pitchFamily="34" charset="-122"/>
                <a:cs typeface="Calibri" pitchFamily="34" charset="-120"/>
              </a:rPr>
              <a:t>Interest-only</a:t>
            </a:r>
            <a:endParaRPr lang="en-US" sz="1000" dirty="0"/>
          </a:p>
          <a:p>
            <a:pPr indent="0" marL="0">
              <a:buNone/>
            </a:pPr>
            <a:r>
              <a:rPr lang="en-US" sz="1000" dirty="0">
                <a:solidFill>
                  <a:srgbClr val="888888"/>
                </a:solidFill>
                <a:latin typeface="Calibri" pitchFamily="34" charset="0"/>
                <a:ea typeface="Calibri" pitchFamily="34" charset="-122"/>
                <a:cs typeface="Calibri" pitchFamily="34" charset="-120"/>
              </a:rPr>
              <a:t>Matures 04/2027</a:t>
            </a:r>
            <a:endParaRPr lang="en-US" sz="1000" dirty="0"/>
          </a:p>
        </p:txBody>
      </p:sp>
      <p:sp>
        <p:nvSpPr>
          <p:cNvPr id="10" name="Shape 8"/>
          <p:cNvSpPr/>
          <p:nvPr/>
        </p:nvSpPr>
        <p:spPr>
          <a:xfrm>
            <a:off x="3383280" y="1051560"/>
            <a:ext cx="2651760" cy="237744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11" name="Shape 9"/>
          <p:cNvSpPr/>
          <p:nvPr/>
        </p:nvSpPr>
        <p:spPr>
          <a:xfrm>
            <a:off x="3383280" y="1051560"/>
            <a:ext cx="2651760" cy="411480"/>
          </a:xfrm>
          <a:prstGeom prst="rect">
            <a:avLst/>
          </a:prstGeom>
          <a:solidFill>
            <a:srgbClr val="1E2761"/>
          </a:solidFill>
          <a:ln/>
        </p:spPr>
      </p:sp>
      <p:sp>
        <p:nvSpPr>
          <p:cNvPr id="12" name="Text 10"/>
          <p:cNvSpPr/>
          <p:nvPr/>
        </p:nvSpPr>
        <p:spPr>
          <a:xfrm>
            <a:off x="3383280" y="1051560"/>
            <a:ext cx="2651760" cy="411480"/>
          </a:xfrm>
          <a:prstGeom prst="rect">
            <a:avLst/>
          </a:prstGeom>
          <a:noFill/>
          <a:ln/>
        </p:spPr>
        <p:txBody>
          <a:bodyPr wrap="square" lIns="0" tIns="0" rIns="0" bIns="0"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Loan 2 (Amortizing)</a:t>
            </a:r>
            <a:endParaRPr lang="en-US" sz="1200" dirty="0"/>
          </a:p>
        </p:txBody>
      </p:sp>
      <p:sp>
        <p:nvSpPr>
          <p:cNvPr id="13" name="Text 11"/>
          <p:cNvSpPr/>
          <p:nvPr/>
        </p:nvSpPr>
        <p:spPr>
          <a:xfrm>
            <a:off x="3383280" y="1600200"/>
            <a:ext cx="2651760" cy="502920"/>
          </a:xfrm>
          <a:prstGeom prst="rect">
            <a:avLst/>
          </a:prstGeom>
          <a:noFill/>
          <a:ln/>
        </p:spPr>
        <p:txBody>
          <a:bodyPr wrap="square" lIns="0" tIns="0" rIns="0" bIns="0" rtlCol="0" anchor="ctr"/>
          <a:lstStyle/>
          <a:p>
            <a:pPr algn="ctr" indent="0" marL="0">
              <a:buNone/>
            </a:pPr>
            <a:r>
              <a:rPr lang="en-US" sz="2200" b="1" dirty="0">
                <a:solidFill>
                  <a:srgbClr val="1E2761"/>
                </a:solidFill>
                <a:latin typeface="Georgia" pitchFamily="34" charset="0"/>
                <a:ea typeface="Georgia" pitchFamily="34" charset="-122"/>
                <a:cs typeface="Georgia" pitchFamily="34" charset="-120"/>
              </a:rPr>
              <a:t>$495,656</a:t>
            </a:r>
            <a:endParaRPr lang="en-US" sz="2200" dirty="0"/>
          </a:p>
        </p:txBody>
      </p:sp>
      <p:sp>
        <p:nvSpPr>
          <p:cNvPr id="14" name="Text 12"/>
          <p:cNvSpPr/>
          <p:nvPr/>
        </p:nvSpPr>
        <p:spPr>
          <a:xfrm>
            <a:off x="3566160" y="2148840"/>
            <a:ext cx="2286000" cy="274320"/>
          </a:xfrm>
          <a:prstGeom prst="rect">
            <a:avLst/>
          </a:prstGeom>
          <a:noFill/>
          <a:ln/>
        </p:spPr>
        <p:txBody>
          <a:bodyPr wrap="square" lIns="0" tIns="0" rIns="0" bIns="0" rtlCol="0" anchor="ctr"/>
          <a:lstStyle/>
          <a:p>
            <a:pPr indent="0" marL="0">
              <a:buNone/>
            </a:pPr>
            <a:r>
              <a:rPr lang="en-US" sz="1200" dirty="0">
                <a:solidFill>
                  <a:srgbClr val="333333"/>
                </a:solidFill>
                <a:latin typeface="Calibri" pitchFamily="34" charset="0"/>
                <a:ea typeface="Calibri" pitchFamily="34" charset="-122"/>
                <a:cs typeface="Calibri" pitchFamily="34" charset="-120"/>
              </a:rPr>
              <a:t>Rate: 4.39%</a:t>
            </a:r>
            <a:endParaRPr lang="en-US" sz="1200" dirty="0"/>
          </a:p>
        </p:txBody>
      </p:sp>
      <p:sp>
        <p:nvSpPr>
          <p:cNvPr id="15" name="Text 13"/>
          <p:cNvSpPr/>
          <p:nvPr/>
        </p:nvSpPr>
        <p:spPr>
          <a:xfrm>
            <a:off x="3566160" y="2377440"/>
            <a:ext cx="2286000" cy="274320"/>
          </a:xfrm>
          <a:prstGeom prst="rect">
            <a:avLst/>
          </a:prstGeom>
          <a:noFill/>
          <a:ln/>
        </p:spPr>
        <p:txBody>
          <a:bodyPr wrap="square" lIns="0" tIns="0" rIns="0" bIns="0" rtlCol="0" anchor="ctr"/>
          <a:lstStyle/>
          <a:p>
            <a:pPr indent="0" marL="0">
              <a:buNone/>
            </a:pPr>
            <a:r>
              <a:rPr lang="en-US" sz="1200" b="1" dirty="0">
                <a:solidFill>
                  <a:srgbClr val="333333"/>
                </a:solidFill>
                <a:latin typeface="Calibri" pitchFamily="34" charset="0"/>
                <a:ea typeface="Calibri" pitchFamily="34" charset="-122"/>
                <a:cs typeface="Calibri" pitchFamily="34" charset="-120"/>
              </a:rPr>
              <a:t>Payment: $9,643/mo</a:t>
            </a:r>
            <a:endParaRPr lang="en-US" sz="1200" dirty="0"/>
          </a:p>
        </p:txBody>
      </p:sp>
      <p:sp>
        <p:nvSpPr>
          <p:cNvPr id="16" name="Text 14"/>
          <p:cNvSpPr/>
          <p:nvPr/>
        </p:nvSpPr>
        <p:spPr>
          <a:xfrm>
            <a:off x="3566160" y="2651760"/>
            <a:ext cx="2286000" cy="640080"/>
          </a:xfrm>
          <a:prstGeom prst="rect">
            <a:avLst/>
          </a:prstGeom>
          <a:noFill/>
          <a:ln/>
        </p:spPr>
        <p:txBody>
          <a:bodyPr wrap="square" lIns="0" tIns="0" rIns="0" bIns="0" rtlCol="0" anchor="ctr"/>
          <a:lstStyle/>
          <a:p>
            <a:pPr indent="0" marL="0">
              <a:buNone/>
            </a:pPr>
            <a:r>
              <a:rPr lang="en-US" sz="1000" dirty="0">
                <a:solidFill>
                  <a:srgbClr val="888888"/>
                </a:solidFill>
                <a:latin typeface="Calibri" pitchFamily="34" charset="0"/>
                <a:ea typeface="Calibri" pitchFamily="34" charset="-122"/>
                <a:cs typeface="Calibri" pitchFamily="34" charset="-120"/>
              </a:rPr>
              <a:t>P&amp;I amortizing</a:t>
            </a:r>
            <a:endParaRPr lang="en-US" sz="1000" dirty="0"/>
          </a:p>
          <a:p>
            <a:pPr indent="0" marL="0">
              <a:buNone/>
            </a:pPr>
            <a:r>
              <a:rPr lang="en-US" sz="1000" dirty="0">
                <a:solidFill>
                  <a:srgbClr val="888888"/>
                </a:solidFill>
                <a:latin typeface="Calibri" pitchFamily="34" charset="0"/>
                <a:ea typeface="Calibri" pitchFamily="34" charset="-122"/>
                <a:cs typeface="Calibri" pitchFamily="34" charset="-120"/>
              </a:rPr>
              <a:t>Matures 05/2030</a:t>
            </a:r>
            <a:endParaRPr lang="en-US" sz="1000" dirty="0"/>
          </a:p>
        </p:txBody>
      </p:sp>
      <p:sp>
        <p:nvSpPr>
          <p:cNvPr id="17" name="Shape 15"/>
          <p:cNvSpPr/>
          <p:nvPr/>
        </p:nvSpPr>
        <p:spPr>
          <a:xfrm>
            <a:off x="6217920" y="1051560"/>
            <a:ext cx="2651760" cy="2377440"/>
          </a:xfrm>
          <a:prstGeom prst="rect">
            <a:avLst/>
          </a:prstGeom>
          <a:solidFill>
            <a:srgbClr val="FFFFFF"/>
          </a:solidFill>
          <a:ln/>
          <a:effectLst>
            <a:outerShdw sx="100000" sy="100000" kx="0" ky="0" algn="bl" rotWithShape="0" blurRad="50800" dist="25400" dir="8100000">
              <a:srgbClr val="000000">
                <a:alpha val="12000"/>
              </a:srgbClr>
            </a:outerShdw>
          </a:effectLst>
        </p:spPr>
      </p:sp>
      <p:sp>
        <p:nvSpPr>
          <p:cNvPr id="18" name="Shape 16"/>
          <p:cNvSpPr/>
          <p:nvPr/>
        </p:nvSpPr>
        <p:spPr>
          <a:xfrm>
            <a:off x="6217920" y="1051560"/>
            <a:ext cx="2651760" cy="411480"/>
          </a:xfrm>
          <a:prstGeom prst="rect">
            <a:avLst/>
          </a:prstGeom>
          <a:solidFill>
            <a:srgbClr val="1E2761"/>
          </a:solidFill>
          <a:ln/>
        </p:spPr>
      </p:sp>
      <p:sp>
        <p:nvSpPr>
          <p:cNvPr id="19" name="Text 17"/>
          <p:cNvSpPr/>
          <p:nvPr/>
        </p:nvSpPr>
        <p:spPr>
          <a:xfrm>
            <a:off x="6217920" y="1051560"/>
            <a:ext cx="2651760" cy="411480"/>
          </a:xfrm>
          <a:prstGeom prst="rect">
            <a:avLst/>
          </a:prstGeom>
          <a:noFill/>
          <a:ln/>
        </p:spPr>
        <p:txBody>
          <a:bodyPr wrap="square" lIns="0" tIns="0" rIns="0" bIns="0"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Loan 3 (Amortizing)</a:t>
            </a:r>
            <a:endParaRPr lang="en-US" sz="1200" dirty="0"/>
          </a:p>
        </p:txBody>
      </p:sp>
      <p:sp>
        <p:nvSpPr>
          <p:cNvPr id="20" name="Text 18"/>
          <p:cNvSpPr/>
          <p:nvPr/>
        </p:nvSpPr>
        <p:spPr>
          <a:xfrm>
            <a:off x="6217920" y="1600200"/>
            <a:ext cx="2651760" cy="502920"/>
          </a:xfrm>
          <a:prstGeom prst="rect">
            <a:avLst/>
          </a:prstGeom>
          <a:noFill/>
          <a:ln/>
        </p:spPr>
        <p:txBody>
          <a:bodyPr wrap="square" lIns="0" tIns="0" rIns="0" bIns="0" rtlCol="0" anchor="ctr"/>
          <a:lstStyle/>
          <a:p>
            <a:pPr algn="ctr" indent="0" marL="0">
              <a:buNone/>
            </a:pPr>
            <a:r>
              <a:rPr lang="en-US" sz="2200" b="1" dirty="0">
                <a:solidFill>
                  <a:srgbClr val="1E2761"/>
                </a:solidFill>
                <a:latin typeface="Georgia" pitchFamily="34" charset="0"/>
                <a:ea typeface="Georgia" pitchFamily="34" charset="-122"/>
                <a:cs typeface="Georgia" pitchFamily="34" charset="-120"/>
              </a:rPr>
              <a:t>$936,718</a:t>
            </a:r>
            <a:endParaRPr lang="en-US" sz="2200" dirty="0"/>
          </a:p>
        </p:txBody>
      </p:sp>
      <p:sp>
        <p:nvSpPr>
          <p:cNvPr id="21" name="Text 19"/>
          <p:cNvSpPr/>
          <p:nvPr/>
        </p:nvSpPr>
        <p:spPr>
          <a:xfrm>
            <a:off x="6400800" y="2148840"/>
            <a:ext cx="2286000" cy="274320"/>
          </a:xfrm>
          <a:prstGeom prst="rect">
            <a:avLst/>
          </a:prstGeom>
          <a:noFill/>
          <a:ln/>
        </p:spPr>
        <p:txBody>
          <a:bodyPr wrap="square" lIns="0" tIns="0" rIns="0" bIns="0" rtlCol="0" anchor="ctr"/>
          <a:lstStyle/>
          <a:p>
            <a:pPr indent="0" marL="0">
              <a:buNone/>
            </a:pPr>
            <a:r>
              <a:rPr lang="en-US" sz="1200" dirty="0">
                <a:solidFill>
                  <a:srgbClr val="333333"/>
                </a:solidFill>
                <a:latin typeface="Calibri" pitchFamily="34" charset="0"/>
                <a:ea typeface="Calibri" pitchFamily="34" charset="-122"/>
                <a:cs typeface="Calibri" pitchFamily="34" charset="-120"/>
              </a:rPr>
              <a:t>Rate: 4.99%</a:t>
            </a:r>
            <a:endParaRPr lang="en-US" sz="1200" dirty="0"/>
          </a:p>
        </p:txBody>
      </p:sp>
      <p:sp>
        <p:nvSpPr>
          <p:cNvPr id="22" name="Text 20"/>
          <p:cNvSpPr/>
          <p:nvPr/>
        </p:nvSpPr>
        <p:spPr>
          <a:xfrm>
            <a:off x="6400800" y="2377440"/>
            <a:ext cx="2286000" cy="274320"/>
          </a:xfrm>
          <a:prstGeom prst="rect">
            <a:avLst/>
          </a:prstGeom>
          <a:noFill/>
          <a:ln/>
        </p:spPr>
        <p:txBody>
          <a:bodyPr wrap="square" lIns="0" tIns="0" rIns="0" bIns="0" rtlCol="0" anchor="ctr"/>
          <a:lstStyle/>
          <a:p>
            <a:pPr indent="0" marL="0">
              <a:buNone/>
            </a:pPr>
            <a:r>
              <a:rPr lang="en-US" sz="1200" b="1" dirty="0">
                <a:solidFill>
                  <a:srgbClr val="333333"/>
                </a:solidFill>
                <a:latin typeface="Calibri" pitchFamily="34" charset="0"/>
                <a:ea typeface="Calibri" pitchFamily="34" charset="-122"/>
                <a:cs typeface="Calibri" pitchFamily="34" charset="-120"/>
              </a:rPr>
              <a:t>Payment: $12,765/mo</a:t>
            </a:r>
            <a:endParaRPr lang="en-US" sz="1200" dirty="0"/>
          </a:p>
        </p:txBody>
      </p:sp>
      <p:sp>
        <p:nvSpPr>
          <p:cNvPr id="23" name="Text 21"/>
          <p:cNvSpPr/>
          <p:nvPr/>
        </p:nvSpPr>
        <p:spPr>
          <a:xfrm>
            <a:off x="6400800" y="2651760"/>
            <a:ext cx="2286000" cy="640080"/>
          </a:xfrm>
          <a:prstGeom prst="rect">
            <a:avLst/>
          </a:prstGeom>
          <a:noFill/>
          <a:ln/>
        </p:spPr>
        <p:txBody>
          <a:bodyPr wrap="square" lIns="0" tIns="0" rIns="0" bIns="0" rtlCol="0" anchor="ctr"/>
          <a:lstStyle/>
          <a:p>
            <a:pPr indent="0" marL="0">
              <a:buNone/>
            </a:pPr>
            <a:r>
              <a:rPr lang="en-US" sz="1000" dirty="0">
                <a:solidFill>
                  <a:srgbClr val="888888"/>
                </a:solidFill>
                <a:latin typeface="Calibri" pitchFamily="34" charset="0"/>
                <a:ea typeface="Calibri" pitchFamily="34" charset="-122"/>
                <a:cs typeface="Calibri" pitchFamily="34" charset="-120"/>
              </a:rPr>
              <a:t>P&amp;I amortizing</a:t>
            </a:r>
            <a:endParaRPr lang="en-US" sz="1000" dirty="0"/>
          </a:p>
          <a:p>
            <a:pPr indent="0" marL="0">
              <a:buNone/>
            </a:pPr>
            <a:r>
              <a:rPr lang="en-US" sz="1000" dirty="0">
                <a:solidFill>
                  <a:srgbClr val="888888"/>
                </a:solidFill>
                <a:latin typeface="Calibri" pitchFamily="34" charset="0"/>
                <a:ea typeface="Calibri" pitchFamily="34" charset="-122"/>
                <a:cs typeface="Calibri" pitchFamily="34" charset="-120"/>
              </a:rPr>
              <a:t>Matures 12/2032</a:t>
            </a:r>
            <a:endParaRPr lang="en-US" sz="1000" dirty="0"/>
          </a:p>
        </p:txBody>
      </p:sp>
      <p:sp>
        <p:nvSpPr>
          <p:cNvPr id="24" name="Shape 22"/>
          <p:cNvSpPr/>
          <p:nvPr/>
        </p:nvSpPr>
        <p:spPr>
          <a:xfrm>
            <a:off x="548640" y="3611880"/>
            <a:ext cx="8046720" cy="457200"/>
          </a:xfrm>
          <a:prstGeom prst="rect">
            <a:avLst/>
          </a:prstGeom>
          <a:solidFill>
            <a:srgbClr val="1E2761"/>
          </a:solidFill>
          <a:ln/>
        </p:spPr>
      </p:sp>
      <p:sp>
        <p:nvSpPr>
          <p:cNvPr id="25" name="Text 23"/>
          <p:cNvSpPr/>
          <p:nvPr/>
        </p:nvSpPr>
        <p:spPr>
          <a:xfrm>
            <a:off x="548640" y="3611880"/>
            <a:ext cx="8046720" cy="457200"/>
          </a:xfrm>
          <a:prstGeom prst="rect">
            <a:avLst/>
          </a:prstGeom>
          <a:noFill/>
          <a:ln/>
        </p:spPr>
        <p:txBody>
          <a:bodyPr wrap="square" lIns="0" tIns="0" rIns="0" bIns="0"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Total Debt: $1,582,374  |  Monthly Payments: $23,377  |  Annual Debt Service: $280,518</a:t>
            </a:r>
            <a:endParaRPr lang="en-US" sz="1200" dirty="0"/>
          </a:p>
        </p:txBody>
      </p:sp>
      <p:sp>
        <p:nvSpPr>
          <p:cNvPr id="26" name="Shape 24"/>
          <p:cNvSpPr/>
          <p:nvPr/>
        </p:nvSpPr>
        <p:spPr>
          <a:xfrm>
            <a:off x="548640" y="4251960"/>
            <a:ext cx="8046720" cy="685800"/>
          </a:xfrm>
          <a:prstGeom prst="rect">
            <a:avLst/>
          </a:prstGeom>
          <a:solidFill>
            <a:srgbClr val="FFF3CD"/>
          </a:solidFill>
          <a:ln/>
          <a:effectLst>
            <a:outerShdw sx="100000" sy="100000" kx="0" ky="0" algn="bl" rotWithShape="0" blurRad="50800" dist="25400" dir="8100000">
              <a:srgbClr val="000000">
                <a:alpha val="12000"/>
              </a:srgbClr>
            </a:outerShdw>
          </a:effectLst>
        </p:spPr>
      </p:sp>
      <p:sp>
        <p:nvSpPr>
          <p:cNvPr id="27" name="Text 25"/>
          <p:cNvSpPr/>
          <p:nvPr/>
        </p:nvSpPr>
        <p:spPr>
          <a:xfrm>
            <a:off x="822960" y="4297680"/>
            <a:ext cx="7498080" cy="594360"/>
          </a:xfrm>
          <a:prstGeom prst="rect">
            <a:avLst/>
          </a:prstGeom>
          <a:noFill/>
          <a:ln/>
        </p:spPr>
        <p:txBody>
          <a:bodyPr wrap="square" lIns="0" tIns="0" rIns="0" bIns="0" rtlCol="0" anchor="ctr"/>
          <a:lstStyle/>
          <a:p>
            <a:pPr indent="0" marL="0">
              <a:buNone/>
            </a:pPr>
            <a:r>
              <a:rPr lang="en-US" sz="1000" b="1" dirty="0">
                <a:solidFill>
                  <a:srgbClr val="664D03"/>
                </a:solidFill>
                <a:latin typeface="Calibri" pitchFamily="34" charset="0"/>
                <a:ea typeface="Calibri" pitchFamily="34" charset="-122"/>
                <a:cs typeface="Calibri" pitchFamily="34" charset="-120"/>
              </a:rPr>
              <a:t>Correction: </a:t>
            </a:r>
            <a:pPr indent="0" marL="0">
              <a:buNone/>
            </a:pPr>
            <a:r>
              <a:rPr lang="en-US" sz="1000" dirty="0">
                <a:solidFill>
                  <a:srgbClr val="664D03"/>
                </a:solidFill>
                <a:latin typeface="Calibri" pitchFamily="34" charset="0"/>
                <a:ea typeface="Calibri" pitchFamily="34" charset="-122"/>
                <a:cs typeface="Calibri" pitchFamily="34" charset="-120"/>
              </a:rPr>
              <a:t>BvA report showed only $64,919 in principal transfers (AKAM Jan-Apr only). PTN did not book May-Aug principal as fund transfers. Corrected to $130,688 using August loan statements (+$65,769). All loan payments were auto-drafted from operating account.</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Bocar Condominium Association - Financial Analysis 2025</dc:title>
  <dc:subject>PptxGenJS Presentation</dc:subject>
  <dc:creator>BCA Financial Analysis</dc:creator>
  <cp:lastModifiedBy>BCA Financial Analysis</cp:lastModifiedBy>
  <cp:revision>1</cp:revision>
  <dcterms:created xsi:type="dcterms:W3CDTF">2026-03-03T15:28:43Z</dcterms:created>
  <dcterms:modified xsi:type="dcterms:W3CDTF">2026-03-03T15:28:43Z</dcterms:modified>
</cp:coreProperties>
</file>