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2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3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4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5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Insurance</c:v>
                </c:pt>
              </c:strCache>
            </c:strRef>
          </c:tx>
          <c:spPr>
            <a:solidFill>
              <a:srgbClr val="CC0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142000</c:v>
                </c:pt>
                <c:pt idx="1">
                  <c:v>142000</c:v>
                </c:pt>
                <c:pt idx="2">
                  <c:v>170000</c:v>
                </c:pt>
                <c:pt idx="3">
                  <c:v>180000</c:v>
                </c:pt>
                <c:pt idx="4">
                  <c:v>256704</c:v>
                </c:pt>
                <c:pt idx="5">
                  <c:v>460000</c:v>
                </c:pt>
                <c:pt idx="6">
                  <c:v>486742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Security</c:v>
                </c:pt>
              </c:strCache>
            </c:strRef>
          </c:tx>
          <c:spPr>
            <a:solidFill>
              <a:srgbClr val="70AD4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208000</c:v>
                </c:pt>
                <c:pt idx="1">
                  <c:v>180200</c:v>
                </c:pt>
                <c:pt idx="2">
                  <c:v>194000</c:v>
                </c:pt>
                <c:pt idx="3">
                  <c:v>187100</c:v>
                </c:pt>
                <c:pt idx="4">
                  <c:v>201900</c:v>
                </c:pt>
                <c:pt idx="5">
                  <c:v>244316</c:v>
                </c:pt>
                <c:pt idx="6">
                  <c:v>301173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Labor</c:v>
                </c:pt>
              </c:strCache>
            </c:strRef>
          </c:tx>
          <c:spPr>
            <a:solidFill>
              <a:srgbClr val="ED7D3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112000</c:v>
                </c:pt>
                <c:pt idx="1">
                  <c:v>108700</c:v>
                </c:pt>
                <c:pt idx="2">
                  <c:v>111760</c:v>
                </c:pt>
                <c:pt idx="3">
                  <c:v>132635</c:v>
                </c:pt>
                <c:pt idx="4">
                  <c:v>133986</c:v>
                </c:pt>
                <c:pt idx="5">
                  <c:v>139738</c:v>
                </c:pt>
                <c:pt idx="6">
                  <c:v>172895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Utilities</c:v>
                </c:pt>
              </c:strCache>
            </c:strRef>
          </c:tx>
          <c:spPr>
            <a:solidFill>
              <a:srgbClr val="4472C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332610</c:v>
                </c:pt>
                <c:pt idx="1">
                  <c:v>332100</c:v>
                </c:pt>
                <c:pt idx="2">
                  <c:v>360832</c:v>
                </c:pt>
                <c:pt idx="3">
                  <c:v>364100</c:v>
                </c:pt>
                <c:pt idx="4">
                  <c:v>378091</c:v>
                </c:pt>
                <c:pt idx="5">
                  <c:v>338675</c:v>
                </c:pt>
                <c:pt idx="6">
                  <c:v>309504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Debt Service</c:v>
                </c:pt>
              </c:strCache>
            </c:strRef>
          </c:tx>
          <c:spPr>
            <a:solidFill>
              <a:srgbClr val="FFC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204000</c:v>
                </c:pt>
                <c:pt idx="1">
                  <c:v>196000</c:v>
                </c:pt>
                <c:pt idx="2">
                  <c:v>193000</c:v>
                </c:pt>
                <c:pt idx="3">
                  <c:v>116400</c:v>
                </c:pt>
                <c:pt idx="4">
                  <c:v>115717</c:v>
                </c:pt>
                <c:pt idx="5">
                  <c:v>268500</c:v>
                </c:pt>
                <c:pt idx="6">
                  <c:v>258084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Landscaping</c:v>
                </c:pt>
              </c:strCache>
            </c:strRef>
          </c:tx>
          <c:spPr>
            <a:solidFill>
              <a:srgbClr val="5B9BD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Sheet1!$G$2:$G$8</c:f>
              <c:numCache>
                <c:formatCode>General</c:formatCode>
                <c:ptCount val="7"/>
                <c:pt idx="0">
                  <c:v>155036</c:v>
                </c:pt>
                <c:pt idx="1">
                  <c:v>183000</c:v>
                </c:pt>
                <c:pt idx="2">
                  <c:v>169500</c:v>
                </c:pt>
                <c:pt idx="3">
                  <c:v>174900</c:v>
                </c:pt>
                <c:pt idx="4">
                  <c:v>151900</c:v>
                </c:pt>
                <c:pt idx="5">
                  <c:v>167889</c:v>
                </c:pt>
                <c:pt idx="6">
                  <c:v>98364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Repairs</c:v>
                </c:pt>
              </c:strCache>
            </c:strRef>
          </c:tx>
          <c:spPr>
            <a:solidFill>
              <a:srgbClr val="A5A5A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Sheet1!$H$2:$H$8</c:f>
              <c:numCache>
                <c:formatCode>General</c:formatCode>
                <c:ptCount val="7"/>
                <c:pt idx="0">
                  <c:v>43758</c:v>
                </c:pt>
                <c:pt idx="1">
                  <c:v>142029</c:v>
                </c:pt>
                <c:pt idx="2">
                  <c:v>113000</c:v>
                </c:pt>
                <c:pt idx="3">
                  <c:v>132400</c:v>
                </c:pt>
                <c:pt idx="4">
                  <c:v>136600</c:v>
                </c:pt>
                <c:pt idx="5">
                  <c:v>87400</c:v>
                </c:pt>
                <c:pt idx="6">
                  <c:v>69141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Admin</c:v>
                </c:pt>
              </c:strCache>
            </c:strRef>
          </c:tx>
          <c:spPr>
            <a:solidFill>
              <a:srgbClr val="26447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Sheet1!$I$2:$I$8</c:f>
              <c:numCache>
                <c:formatCode>General</c:formatCode>
                <c:ptCount val="7"/>
                <c:pt idx="0">
                  <c:v>65300</c:v>
                </c:pt>
                <c:pt idx="1">
                  <c:v>57900</c:v>
                </c:pt>
                <c:pt idx="2">
                  <c:v>51500</c:v>
                </c:pt>
                <c:pt idx="3">
                  <c:v>51500</c:v>
                </c:pt>
                <c:pt idx="4">
                  <c:v>51500</c:v>
                </c:pt>
                <c:pt idx="5">
                  <c:v>58746</c:v>
                </c:pt>
                <c:pt idx="6">
                  <c:v>64620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Reserves</c:v>
                </c:pt>
              </c:strCache>
            </c:strRef>
          </c:tx>
          <c:spPr>
            <a:solidFill>
              <a:srgbClr val="9DC3E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Sheet1!$J$2:$J$8</c:f>
              <c:numCache>
                <c:formatCode>General</c:formatCode>
                <c:ptCount val="7"/>
                <c:pt idx="0">
                  <c:v>80631</c:v>
                </c:pt>
                <c:pt idx="1">
                  <c:v>94888</c:v>
                </c:pt>
                <c:pt idx="2">
                  <c:v>134858</c:v>
                </c:pt>
                <c:pt idx="3">
                  <c:v>157856</c:v>
                </c:pt>
                <c:pt idx="4">
                  <c:v>157856</c:v>
                </c:pt>
                <c:pt idx="5">
                  <c:v>30677</c:v>
                </c:pt>
                <c:pt idx="6">
                  <c:v>111510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50"/>
        <c:overlap val="10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3333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8E8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6666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Insurance</c:v>
                </c:pt>
              </c:strCache>
            </c:strRef>
          </c:tx>
          <c:spPr>
            <a:solidFill>
              <a:srgbClr val="CC0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142000</c:v>
                </c:pt>
                <c:pt idx="1">
                  <c:v>142000</c:v>
                </c:pt>
                <c:pt idx="2">
                  <c:v>170000</c:v>
                </c:pt>
                <c:pt idx="3">
                  <c:v>180000</c:v>
                </c:pt>
                <c:pt idx="4">
                  <c:v>256704</c:v>
                </c:pt>
                <c:pt idx="5">
                  <c:v>460000</c:v>
                </c:pt>
                <c:pt idx="6">
                  <c:v>486742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Security</c:v>
                </c:pt>
              </c:strCache>
            </c:strRef>
          </c:tx>
          <c:spPr>
            <a:solidFill>
              <a:srgbClr val="70AD4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208000</c:v>
                </c:pt>
                <c:pt idx="1">
                  <c:v>180200</c:v>
                </c:pt>
                <c:pt idx="2">
                  <c:v>194000</c:v>
                </c:pt>
                <c:pt idx="3">
                  <c:v>187100</c:v>
                </c:pt>
                <c:pt idx="4">
                  <c:v>201900</c:v>
                </c:pt>
                <c:pt idx="5">
                  <c:v>244316</c:v>
                </c:pt>
                <c:pt idx="6">
                  <c:v>301173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Labor</c:v>
                </c:pt>
              </c:strCache>
            </c:strRef>
          </c:tx>
          <c:spPr>
            <a:solidFill>
              <a:srgbClr val="ED7D3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112000</c:v>
                </c:pt>
                <c:pt idx="1">
                  <c:v>108700</c:v>
                </c:pt>
                <c:pt idx="2">
                  <c:v>111760</c:v>
                </c:pt>
                <c:pt idx="3">
                  <c:v>132635</c:v>
                </c:pt>
                <c:pt idx="4">
                  <c:v>133986</c:v>
                </c:pt>
                <c:pt idx="5">
                  <c:v>139738</c:v>
                </c:pt>
                <c:pt idx="6">
                  <c:v>172895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Utilities</c:v>
                </c:pt>
              </c:strCache>
            </c:strRef>
          </c:tx>
          <c:spPr>
            <a:solidFill>
              <a:srgbClr val="4472C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332610</c:v>
                </c:pt>
                <c:pt idx="1">
                  <c:v>332100</c:v>
                </c:pt>
                <c:pt idx="2">
                  <c:v>360832</c:v>
                </c:pt>
                <c:pt idx="3">
                  <c:v>364100</c:v>
                </c:pt>
                <c:pt idx="4">
                  <c:v>378091</c:v>
                </c:pt>
                <c:pt idx="5">
                  <c:v>338675</c:v>
                </c:pt>
                <c:pt idx="6">
                  <c:v>309504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Debt Service</c:v>
                </c:pt>
              </c:strCache>
            </c:strRef>
          </c:tx>
          <c:spPr>
            <a:solidFill>
              <a:srgbClr val="FFC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204000</c:v>
                </c:pt>
                <c:pt idx="1">
                  <c:v>196000</c:v>
                </c:pt>
                <c:pt idx="2">
                  <c:v>193000</c:v>
                </c:pt>
                <c:pt idx="3">
                  <c:v>116400</c:v>
                </c:pt>
                <c:pt idx="4">
                  <c:v>115717</c:v>
                </c:pt>
                <c:pt idx="5">
                  <c:v>268500</c:v>
                </c:pt>
                <c:pt idx="6">
                  <c:v>258084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Landscaping</c:v>
                </c:pt>
              </c:strCache>
            </c:strRef>
          </c:tx>
          <c:spPr>
            <a:solidFill>
              <a:srgbClr val="5B9BD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Sheet1!$G$2:$G$8</c:f>
              <c:numCache>
                <c:formatCode>General</c:formatCode>
                <c:ptCount val="7"/>
                <c:pt idx="0">
                  <c:v>155036</c:v>
                </c:pt>
                <c:pt idx="1">
                  <c:v>183000</c:v>
                </c:pt>
                <c:pt idx="2">
                  <c:v>169500</c:v>
                </c:pt>
                <c:pt idx="3">
                  <c:v>174900</c:v>
                </c:pt>
                <c:pt idx="4">
                  <c:v>151900</c:v>
                </c:pt>
                <c:pt idx="5">
                  <c:v>167889</c:v>
                </c:pt>
                <c:pt idx="6">
                  <c:v>98364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Repairs</c:v>
                </c:pt>
              </c:strCache>
            </c:strRef>
          </c:tx>
          <c:spPr>
            <a:solidFill>
              <a:srgbClr val="A5A5A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Sheet1!$H$2:$H$8</c:f>
              <c:numCache>
                <c:formatCode>General</c:formatCode>
                <c:ptCount val="7"/>
                <c:pt idx="0">
                  <c:v>43758</c:v>
                </c:pt>
                <c:pt idx="1">
                  <c:v>142029</c:v>
                </c:pt>
                <c:pt idx="2">
                  <c:v>113000</c:v>
                </c:pt>
                <c:pt idx="3">
                  <c:v>132400</c:v>
                </c:pt>
                <c:pt idx="4">
                  <c:v>136600</c:v>
                </c:pt>
                <c:pt idx="5">
                  <c:v>87400</c:v>
                </c:pt>
                <c:pt idx="6">
                  <c:v>69141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Admin</c:v>
                </c:pt>
              </c:strCache>
            </c:strRef>
          </c:tx>
          <c:spPr>
            <a:solidFill>
              <a:srgbClr val="26447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Sheet1!$I$2:$I$8</c:f>
              <c:numCache>
                <c:formatCode>General</c:formatCode>
                <c:ptCount val="7"/>
                <c:pt idx="0">
                  <c:v>65300</c:v>
                </c:pt>
                <c:pt idx="1">
                  <c:v>57900</c:v>
                </c:pt>
                <c:pt idx="2">
                  <c:v>51500</c:v>
                </c:pt>
                <c:pt idx="3">
                  <c:v>51500</c:v>
                </c:pt>
                <c:pt idx="4">
                  <c:v>51500</c:v>
                </c:pt>
                <c:pt idx="5">
                  <c:v>58746</c:v>
                </c:pt>
                <c:pt idx="6">
                  <c:v>64620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Reserves</c:v>
                </c:pt>
              </c:strCache>
            </c:strRef>
          </c:tx>
          <c:spPr>
            <a:solidFill>
              <a:srgbClr val="9DC3E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Sheet1!$J$2:$J$8</c:f>
              <c:numCache>
                <c:formatCode>General</c:formatCode>
                <c:ptCount val="7"/>
                <c:pt idx="0">
                  <c:v>80631</c:v>
                </c:pt>
                <c:pt idx="1">
                  <c:v>94888</c:v>
                </c:pt>
                <c:pt idx="2">
                  <c:v>134858</c:v>
                </c:pt>
                <c:pt idx="3">
                  <c:v>157856</c:v>
                </c:pt>
                <c:pt idx="4">
                  <c:v>157856</c:v>
                </c:pt>
                <c:pt idx="5">
                  <c:v>30677</c:v>
                </c:pt>
                <c:pt idx="6">
                  <c:v>111510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50"/>
        <c:overlap val="10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3333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8E8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6666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 ($)</c:v>
                </c:pt>
              </c:strCache>
            </c:strRef>
          </c:tx>
          <c:spPr>
            <a:solidFill>
              <a:srgbClr val="CC0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CC0000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CC000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C0000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CC0000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C0000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CC0000"/>
              </a:solidFill>
              <a:effectLst/>
            </c:spPr>
          </c:dPt>
          <c:dPt>
            <c:idx val="6"/>
            <c:invertIfNegative val="0"/>
            <c:bubble3D val="0"/>
            <c:spPr>
              <a:solidFill>
                <a:srgbClr val="228B22"/>
              </a:solidFill>
              <a:effectLst/>
            </c:spPr>
          </c:dPt>
          <c:dPt>
            <c:idx val="7"/>
            <c:invertIfNegative val="0"/>
            <c:bubble3D val="0"/>
            <c:spPr>
              <a:solidFill>
                <a:srgbClr val="228B22"/>
              </a:solidFill>
              <a:effectLst/>
            </c:spPr>
          </c:dPt>
          <c:dPt>
            <c:idx val="8"/>
            <c:invertIfNegative val="0"/>
            <c:bubble3D val="0"/>
            <c:spPr>
              <a:solidFill>
                <a:srgbClr val="228B22"/>
              </a:solidFill>
              <a:effectLst/>
            </c:spPr>
          </c:dPt>
          <c:cat>
            <c:multiLvlStrRef>
              <c:f>Sheet1!$A$2:$A$10</c:f>
              <c:multiLvlStrCache>
                <c:ptCount val="9"/>
                <c:lvl>
                  <c:pt idx="0">
                    <c:v>Insurance</c:v>
                  </c:pt>
                  <c:pt idx="1">
                    <c:v>Security</c:v>
                  </c:pt>
                  <c:pt idx="2">
                    <c:v>Labor</c:v>
                  </c:pt>
                  <c:pt idx="3">
                    <c:v>Debt Service</c:v>
                  </c:pt>
                  <c:pt idx="4">
                    <c:v>Reserves</c:v>
                  </c:pt>
                  <c:pt idx="5">
                    <c:v>Repairs</c:v>
                  </c:pt>
                  <c:pt idx="6">
                    <c:v>Admin</c:v>
                  </c:pt>
                  <c:pt idx="7">
                    <c:v>Utilities</c:v>
                  </c:pt>
                  <c:pt idx="8">
                    <c:v>Landscaping</c:v>
                  </c:pt>
                </c:lvl>
              </c:multiLvlStrCache>
            </c:multiLvl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344742</c:v>
                </c:pt>
                <c:pt idx="1">
                  <c:v>93173</c:v>
                </c:pt>
                <c:pt idx="2">
                  <c:v>60895</c:v>
                </c:pt>
                <c:pt idx="3">
                  <c:v>54084</c:v>
                </c:pt>
                <c:pt idx="4">
                  <c:v>30879</c:v>
                </c:pt>
                <c:pt idx="5">
                  <c:v>25383</c:v>
                </c:pt>
                <c:pt idx="6">
                  <c:v>-680</c:v>
                </c:pt>
                <c:pt idx="7">
                  <c:v>-23106</c:v>
                </c:pt>
                <c:pt idx="8">
                  <c:v>-56672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333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8E8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6666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Insurance ($)</c:v>
                </c:pt>
              </c:strCache>
            </c:strRef>
          </c:tx>
          <c:spPr>
            <a:solidFill>
              <a:srgbClr val="CC0000"/>
            </a:solidFill>
            <a:ln w="38100" cap="flat">
              <a:solidFill>
                <a:srgbClr val="CC0000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990011"/>
                    </a:solidFill>
                    <a:latin typeface="Arial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CC0000"/>
              </a:solidFill>
              <a:ln w="9525" cap="flat">
                <a:solidFill>
                  <a:srgbClr val="CC0000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2024</c:v>
                  </c:pt>
                  <c:pt idx="6">
                    <c:v>2025 Est.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142000</c:v>
                </c:pt>
                <c:pt idx="1">
                  <c:v>142000</c:v>
                </c:pt>
                <c:pt idx="2">
                  <c:v>170000</c:v>
                </c:pt>
                <c:pt idx="3">
                  <c:v>180000</c:v>
                </c:pt>
                <c:pt idx="4">
                  <c:v>256704</c:v>
                </c:pt>
                <c:pt idx="5">
                  <c:v>460000</c:v>
                </c:pt>
                <c:pt idx="6">
                  <c:v>486742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990011"/>
                  </a:solidFill>
                  <a:latin typeface="Arial"/>
                </a:defRPr>
              </a:pPr>
            </a:p>
          </c:txPr>
          <c:dLblPos val="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3333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8E8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6666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rgbClr val="1E276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Sheet1!$A$2:$A$10</c:f>
              <c:multiLvlStrCache>
                <c:ptCount val="9"/>
                <c:lvl>
                  <c:pt idx="0">
                    <c:v>Insurance</c:v>
                  </c:pt>
                  <c:pt idx="1">
                    <c:v>Security</c:v>
                  </c:pt>
                  <c:pt idx="2">
                    <c:v>Labor</c:v>
                  </c:pt>
                  <c:pt idx="3">
                    <c:v>Utilities</c:v>
                  </c:pt>
                  <c:pt idx="4">
                    <c:v>Landscaping</c:v>
                  </c:pt>
                  <c:pt idx="5">
                    <c:v>Repairs</c:v>
                  </c:pt>
                  <c:pt idx="6">
                    <c:v>Admin</c:v>
                  </c:pt>
                  <c:pt idx="7">
                    <c:v>Debt Service</c:v>
                  </c:pt>
                  <c:pt idx="8">
                    <c:v>Reserves</c:v>
                  </c:pt>
                </c:lvl>
              </c:multiLvlStrCache>
            </c:multiLvl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410000</c:v>
                </c:pt>
                <c:pt idx="1">
                  <c:v>253980</c:v>
                </c:pt>
                <c:pt idx="2">
                  <c:v>154550</c:v>
                </c:pt>
                <c:pt idx="3">
                  <c:v>338575</c:v>
                </c:pt>
                <c:pt idx="4">
                  <c:v>162240</c:v>
                </c:pt>
                <c:pt idx="5">
                  <c:v>76900</c:v>
                </c:pt>
                <c:pt idx="6">
                  <c:v>63859</c:v>
                </c:pt>
                <c:pt idx="7">
                  <c:v>291400</c:v>
                </c:pt>
                <c:pt idx="8">
                  <c:v>111510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Projected Actual</c:v>
                </c:pt>
              </c:strCache>
            </c:strRef>
          </c:tx>
          <c:spPr>
            <a:solidFill>
              <a:srgbClr val="CC0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Sheet1!$A$2:$A$10</c:f>
              <c:multiLvlStrCache>
                <c:ptCount val="9"/>
                <c:lvl>
                  <c:pt idx="0">
                    <c:v>Insurance</c:v>
                  </c:pt>
                  <c:pt idx="1">
                    <c:v>Security</c:v>
                  </c:pt>
                  <c:pt idx="2">
                    <c:v>Labor</c:v>
                  </c:pt>
                  <c:pt idx="3">
                    <c:v>Utilities</c:v>
                  </c:pt>
                  <c:pt idx="4">
                    <c:v>Landscaping</c:v>
                  </c:pt>
                  <c:pt idx="5">
                    <c:v>Repairs</c:v>
                  </c:pt>
                  <c:pt idx="6">
                    <c:v>Admin</c:v>
                  </c:pt>
                  <c:pt idx="7">
                    <c:v>Debt Service</c:v>
                  </c:pt>
                  <c:pt idx="8">
                    <c:v>Reserves</c:v>
                  </c:pt>
                </c:lvl>
              </c:multiLvlStrCache>
            </c:multiLvl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486742</c:v>
                </c:pt>
                <c:pt idx="1">
                  <c:v>301173</c:v>
                </c:pt>
                <c:pt idx="2">
                  <c:v>172895</c:v>
                </c:pt>
                <c:pt idx="3">
                  <c:v>309504</c:v>
                </c:pt>
                <c:pt idx="4">
                  <c:v>98364</c:v>
                </c:pt>
                <c:pt idx="5">
                  <c:v>69141</c:v>
                </c:pt>
                <c:pt idx="6">
                  <c:v>64620</c:v>
                </c:pt>
                <c:pt idx="7">
                  <c:v>258084</c:v>
                </c:pt>
                <c:pt idx="8">
                  <c:v>111510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333333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8E8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6666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BOCAR CONDOMINIUM</a:t>
            </a:r>
            <a:endParaRPr lang="en-US" sz="4000" dirty="0"/>
          </a:p>
          <a:p>
            <a:pPr algn="l" indent="0" marL="0">
              <a:lnSpc>
                <a:spcPct val="11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ASSOCIATION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265176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400" kern="0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EXPENSE EVOLUTION ANALYSIS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31520" y="3337560"/>
            <a:ext cx="2286000" cy="36576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5661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– 2025  |  196 Units  |  Boca Raton, FL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41148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 Ivan Bou  •  March 2026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990011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FINDINGS &amp; RECOMMENDATIONS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82296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822960"/>
            <a:ext cx="73152" cy="96012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86868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51560" y="868680"/>
            <a:ext cx="7452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= 55% of All Increases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51560" y="1124712"/>
            <a:ext cx="7452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$142K to $487K — $345K of $627K total. Per unit: $60/mo → $207/mo.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051560" y="1399032"/>
            <a:ext cx="7452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Recommendation: </a:t>
            </a:r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Obtain 3+ competitive insurance quotes; separate property vs. liability coverage to identify savings.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1874520"/>
            <a:ext cx="82296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1874520"/>
            <a:ext cx="73152" cy="960120"/>
          </a:xfrm>
          <a:prstGeom prst="rect">
            <a:avLst/>
          </a:prstGeom>
          <a:solidFill>
            <a:srgbClr val="ED7D31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192024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D7D3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051560" y="1920240"/>
            <a:ext cx="7452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Hidden Cost Shift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51560" y="2176272"/>
            <a:ext cx="7452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Landscaping &amp; Repairs dropped $31K while Labor &amp; Security surged $154K.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051560" y="2450592"/>
            <a:ext cx="7452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D7D3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Recommendation: </a:t>
            </a:r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all labor and security contracts for scope, deliverables, and market-rate benchmarking.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82296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2926080"/>
            <a:ext cx="73152" cy="96012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2971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1560" y="2971800"/>
            <a:ext cx="7452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Johnson Insurance Billing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51560" y="3227832"/>
            <a:ext cx="7452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Services billed through his insurance company inflated GL 7350 costs.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051560" y="3502152"/>
            <a:ext cx="7452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Recommendation: </a:t>
            </a:r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Conduct forensic review of GL 7350 vendor detail to reclassify hidden operating expenses.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3977640"/>
            <a:ext cx="82296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57200" y="3977640"/>
            <a:ext cx="73152" cy="9601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4" name="Text 22"/>
          <p:cNvSpPr/>
          <p:nvPr/>
        </p:nvSpPr>
        <p:spPr>
          <a:xfrm>
            <a:off x="685800" y="402336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051560" y="4023360"/>
            <a:ext cx="7452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Deficit: ($168K)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051560" y="4279392"/>
            <a:ext cx="7452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Projected expenses of $2.06M exceed income of $1.90M; budget exceeded by $202K.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051560" y="4553712"/>
            <a:ext cx="7452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Recommendation: </a:t>
            </a:r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Evaluate special assessment to close the deficit and rebuild operating reserves beyond the historical 15–30 day range.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E2761"/>
          </a:solidFill>
          <a:ln/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BOCAR CONDOMINIUM</a:t>
            </a:r>
            <a:endParaRPr lang="en-US" sz="3200" dirty="0"/>
          </a:p>
          <a:p>
            <a:pPr algn="l" indent="0" marL="0">
              <a:lnSpc>
                <a:spcPct val="11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ASSOCIATION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2377440"/>
            <a:ext cx="2286000" cy="36576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6060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&amp; Discussion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32918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 Ivan Bou  •  ivanbou1@mac.com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38404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sources: BCA Budget Workbooks 2014–2025, BCA Financial Analysis 2025 v3, 8-month BvA actuals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990011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Seven years of expense growth at a glance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196596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1965960" cy="5486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1417320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$626,903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205740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Expense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260604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→ 2025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560320" y="1188720"/>
            <a:ext cx="196596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560320" y="1188720"/>
            <a:ext cx="1965960" cy="5486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2" name="Text 10"/>
          <p:cNvSpPr/>
          <p:nvPr/>
        </p:nvSpPr>
        <p:spPr>
          <a:xfrm>
            <a:off x="2560320" y="1417320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+44%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2560320" y="205740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in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Expenses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560320" y="260604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$1.44M → $2.06M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1188720"/>
            <a:ext cx="196596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0" y="1188720"/>
            <a:ext cx="1965960" cy="54864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17" name="Text 15"/>
          <p:cNvSpPr/>
          <p:nvPr/>
        </p:nvSpPr>
        <p:spPr>
          <a:xfrm>
            <a:off x="4754880" y="1417320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55%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4754880" y="205740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Increase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Insurance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754880" y="260604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$344,742 of $626,903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949440" y="1188720"/>
            <a:ext cx="196596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949440" y="1188720"/>
            <a:ext cx="1965960" cy="54864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22" name="Text 20"/>
          <p:cNvSpPr/>
          <p:nvPr/>
        </p:nvSpPr>
        <p:spPr>
          <a:xfrm>
            <a:off x="6949440" y="1417320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($168K)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6949440" y="205740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Projected 2025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Deficit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949440" y="260604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Expenses exceed income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65760" y="3474720"/>
            <a:ext cx="8412480" cy="73152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65760" y="347472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AAAAA"/>
                </a:solidFill>
              </a:rPr>
              <a:t>Per Unit Impact:  </a:t>
            </a:r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$612/mo</a:t>
            </a:r>
            <a:pPr algn="ctr" indent="0" marL="0">
              <a:buNone/>
            </a:pPr>
            <a:r>
              <a:rPr lang="en-US" sz="1400" dirty="0">
                <a:solidFill>
                  <a:srgbClr val="AAAAAA"/>
                </a:solidFill>
              </a:rPr>
              <a:t>  in 2018  →  </a:t>
            </a:r>
            <a:pPr algn="ctr" indent="0" marL="0">
              <a:buNone/>
            </a:pPr>
            <a:r>
              <a:rPr lang="en-US" sz="1800" b="1" dirty="0">
                <a:solidFill>
                  <a:srgbClr val="CC0000"/>
                </a:solidFill>
              </a:rPr>
              <a:t>$878/mo</a:t>
            </a:r>
            <a:pPr algn="ctr" indent="0" marL="0">
              <a:buNone/>
            </a:pPr>
            <a:r>
              <a:rPr lang="en-US" sz="1400" dirty="0">
                <a:solidFill>
                  <a:srgbClr val="AAAAAA"/>
                </a:solidFill>
              </a:rPr>
              <a:t>  in 2025  </a:t>
            </a:r>
            <a:pPr algn="ctr" indent="0" marL="0">
              <a:buNone/>
            </a:pPr>
            <a:r>
              <a:rPr lang="en-US" sz="1200" dirty="0">
                <a:solidFill>
                  <a:srgbClr val="AAAAAA"/>
                </a:solidFill>
              </a:rPr>
              <a:t>(+$266/month per unit, +43%)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57200" y="44348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figures are projected actuals based on 8-month budget-vs-actual run rates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E2761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TOTAL EXPENSES BY CATEGORY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Stacked view shows how the cost mix changed from $1.44M to $2.06M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914400"/>
          <a:ext cx="859536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E2761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EACH DOLLAR WAS SPENT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grew from 10% to 24% of total expenses — crowding out everything else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914400"/>
          <a:ext cx="859536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E2761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WHERE DID THE $626,903 INCREASE GO?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Ranked by dollar impact — Insurance alone is 55% of the entire increase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960120"/>
          <a:ext cx="859536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365760" y="4572000"/>
            <a:ext cx="8412480" cy="365760"/>
          </a:xfrm>
          <a:prstGeom prst="rect">
            <a:avLst/>
          </a:prstGeom>
          <a:solidFill>
            <a:srgbClr val="990011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365760" y="457200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= 55%  |  Insurance + Labor + Security = 80% of all increases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E2761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INSURANCE: THE #1 COST DRIVER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 of all cost increases since 2018  •  GL 7350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914400"/>
          <a:ext cx="5029200" cy="25603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5669280" y="914400"/>
            <a:ext cx="3108960" cy="566928"/>
          </a:xfrm>
          <a:prstGeom prst="rect">
            <a:avLst/>
          </a:prstGeom>
          <a:solidFill>
            <a:srgbClr val="FCF6F5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5669280" y="914400"/>
            <a:ext cx="54864" cy="566928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8" name="Text 5"/>
          <p:cNvSpPr/>
          <p:nvPr/>
        </p:nvSpPr>
        <p:spPr>
          <a:xfrm>
            <a:off x="5852160" y="932688"/>
            <a:ext cx="1371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Cost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7223760" y="932688"/>
            <a:ext cx="914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$142K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183880" y="932688"/>
            <a:ext cx="548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$724/unit/yr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5669280" y="1572768"/>
            <a:ext cx="3108960" cy="566928"/>
          </a:xfrm>
          <a:prstGeom prst="rect">
            <a:avLst/>
          </a:prstGeom>
          <a:solidFill>
            <a:srgbClr val="FCF6F5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5669280" y="1572768"/>
            <a:ext cx="54864" cy="566928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13" name="Text 10"/>
          <p:cNvSpPr/>
          <p:nvPr/>
        </p:nvSpPr>
        <p:spPr>
          <a:xfrm>
            <a:off x="5852160" y="1591056"/>
            <a:ext cx="1371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Projected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7223760" y="1591056"/>
            <a:ext cx="914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$487K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8183880" y="1591056"/>
            <a:ext cx="548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$2,484/unit/yr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5669280" y="2231136"/>
            <a:ext cx="3108960" cy="566928"/>
          </a:xfrm>
          <a:prstGeom prst="rect">
            <a:avLst/>
          </a:prstGeom>
          <a:solidFill>
            <a:srgbClr val="FFF0F0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5669280" y="2231136"/>
            <a:ext cx="54864" cy="566928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18" name="Text 15"/>
          <p:cNvSpPr/>
          <p:nvPr/>
        </p:nvSpPr>
        <p:spPr>
          <a:xfrm>
            <a:off x="5852160" y="2249424"/>
            <a:ext cx="1371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Increase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7223760" y="2249424"/>
            <a:ext cx="914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+$345K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8183880" y="2249424"/>
            <a:ext cx="548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+243% growth</a:t>
            </a:r>
            <a:endParaRPr lang="en-US" sz="800" dirty="0"/>
          </a:p>
        </p:txBody>
      </p:sp>
      <p:sp>
        <p:nvSpPr>
          <p:cNvPr id="21" name="Shape 18"/>
          <p:cNvSpPr/>
          <p:nvPr/>
        </p:nvSpPr>
        <p:spPr>
          <a:xfrm>
            <a:off x="5669280" y="2889504"/>
            <a:ext cx="3108960" cy="566928"/>
          </a:xfrm>
          <a:prstGeom prst="rect">
            <a:avLst/>
          </a:prstGeom>
          <a:solidFill>
            <a:srgbClr val="FCF6F5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5669280" y="2889504"/>
            <a:ext cx="54864" cy="566928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23" name="Text 20"/>
          <p:cNvSpPr/>
          <p:nvPr/>
        </p:nvSpPr>
        <p:spPr>
          <a:xfrm>
            <a:off x="5852160" y="2907792"/>
            <a:ext cx="1371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of Total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7223760" y="2907792"/>
            <a:ext cx="914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24%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8183880" y="2907792"/>
            <a:ext cx="5486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 from 10%</a:t>
            </a:r>
            <a:endParaRPr lang="en-US" sz="800" dirty="0"/>
          </a:p>
        </p:txBody>
      </p:sp>
      <p:sp>
        <p:nvSpPr>
          <p:cNvPr id="26" name="Shape 23"/>
          <p:cNvSpPr/>
          <p:nvPr/>
        </p:nvSpPr>
        <p:spPr>
          <a:xfrm>
            <a:off x="365760" y="3749040"/>
            <a:ext cx="8412480" cy="1097280"/>
          </a:xfrm>
          <a:prstGeom prst="rect">
            <a:avLst/>
          </a:prstGeom>
          <a:solidFill>
            <a:srgbClr val="FFF5F5"/>
          </a:solidFill>
          <a:ln w="19050">
            <a:solidFill>
              <a:srgbClr val="990011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548640" y="379476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900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 JOHNSON BILLING THROUGH INSURANCE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548640" y="4114800"/>
            <a:ext cx="8046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Kevin Johnson billed association services through his insurance company, inflating GL 7350 costs.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Actual property insurance may be lower — with hidden operating expenses classified as 'Insurance.'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forensic review of GL 7350 vendor detail is recommended to separate genuine insurance from services.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990011"/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COST SHIFT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Visible property services declined while overhead surged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4023360" cy="411480"/>
          </a:xfrm>
          <a:prstGeom prst="rect">
            <a:avLst/>
          </a:prstGeom>
          <a:solidFill>
            <a:srgbClr val="990011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05156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CATEGORIES THAT INCREASED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554480"/>
            <a:ext cx="4023360" cy="438912"/>
          </a:xfrm>
          <a:prstGeom prst="rect">
            <a:avLst/>
          </a:prstGeom>
          <a:solidFill>
            <a:srgbClr val="FFE8E8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02920" y="155448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691640" y="1554480"/>
            <a:ext cx="1554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$142K → $487K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291840" y="155448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+$345K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65760" y="2057400"/>
            <a:ext cx="402336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02920" y="205740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691640" y="2057400"/>
            <a:ext cx="1554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$208K → $301K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291840" y="205740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+$93K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2560320"/>
            <a:ext cx="402336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02920" y="256032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Labor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691640" y="2560320"/>
            <a:ext cx="1554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$112K → $173K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291840" y="256032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+$61K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3063240"/>
            <a:ext cx="402336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02920" y="306324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Debt Service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691640" y="3063240"/>
            <a:ext cx="1554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$204K → $258K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291840" y="306324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900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+$54K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754880" y="1051560"/>
            <a:ext cx="4023360" cy="411480"/>
          </a:xfrm>
          <a:prstGeom prst="rect">
            <a:avLst/>
          </a:prstGeom>
          <a:solidFill>
            <a:srgbClr val="1B5E20"/>
          </a:solidFill>
          <a:ln/>
        </p:spPr>
      </p:sp>
      <p:sp>
        <p:nvSpPr>
          <p:cNvPr id="24" name="Text 22"/>
          <p:cNvSpPr/>
          <p:nvPr/>
        </p:nvSpPr>
        <p:spPr>
          <a:xfrm>
            <a:off x="4754880" y="105156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CATEGORIES THAT DECREASED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754880" y="1554480"/>
            <a:ext cx="402336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892040" y="155448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Landscaping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080760" y="1554480"/>
            <a:ext cx="1554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$155K → $98K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680960" y="155448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B5E2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($57K)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754880" y="2057400"/>
            <a:ext cx="4023360" cy="43891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4892040" y="2057400"/>
            <a:ext cx="1188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Utilities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080760" y="2057400"/>
            <a:ext cx="1554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$333K → $310K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7680960" y="205740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1B5E2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($23K)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365760" y="3657600"/>
            <a:ext cx="8412480" cy="109728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548640" y="37033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C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PATTERN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548640" y="4023360"/>
            <a:ext cx="8046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Landscaping &amp; Repairs (visible property services) declined $31K combined.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CC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Labor, Security &amp; Insurance (overhead) surged $499K.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Property maintenance was cut while administrative costs grew — raising questions about where money went.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E2761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EACH OWNER PAYS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unit divided by 196 units — monthly assessment impact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05840"/>
          <a:ext cx="85953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731520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Category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2018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2019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2020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2021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2022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2024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2025 Est.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Change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Insurance /mo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$60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$60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$72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$77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$109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$196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$207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+$147/mo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Total Expenses /mo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$611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$612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$639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$643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$679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$767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$878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+$267/mo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Insurance /yr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$724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$724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$867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$918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$1,310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$2,347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$2,483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+$1,759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Security /yr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$1,061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$919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$990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$955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$1,030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$1,247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$1,537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+$476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Utilities /yr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$1,697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$1,694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$1,841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$1,858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$1,929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$1,728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$1,579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B5E20"/>
                          </a:solidFill>
                        </a:rPr>
                        <a:t>($118)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Labor /yr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$571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$555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$570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$677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$684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$713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$882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990011"/>
                          </a:solidFill>
                        </a:rPr>
                        <a:t>+$311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</a:rPr>
                        <a:t>Landscaping /yr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$791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$934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$865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$892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$775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$857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$502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B5E20"/>
                          </a:solidFill>
                        </a:rPr>
                        <a:t>($289)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365760" y="4023360"/>
            <a:ext cx="8412480" cy="822960"/>
          </a:xfrm>
          <a:prstGeom prst="rect">
            <a:avLst/>
          </a:prstGeom>
          <a:solidFill>
            <a:srgbClr val="990011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365760" y="402336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Insurance alone costs each unit </a:t>
            </a:r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$207/month</a:t>
            </a:r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 in 2025 — up from </a:t>
            </a:r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$60/month</a:t>
            </a:r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 in 2018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E2761"/>
          </a:solidFill>
          <a:ln/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C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2025: BUDGET vs PROJECTED ACTUAL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Approved Budget: $1,863,079  |  Projected Actual: $2,064,970  |  Overspend: $201,891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914400"/>
          <a:ext cx="859536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365760" y="4297680"/>
            <a:ext cx="8412480" cy="594360"/>
          </a:xfrm>
          <a:prstGeom prst="rect">
            <a:avLst/>
          </a:prstGeom>
          <a:solidFill>
            <a:srgbClr val="990011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365760" y="42976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PROJECTED DEFICIT: </a:t>
            </a:r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($167,625)</a:t>
            </a:r>
            <a:pPr algn="ctr" indent="0" marL="0">
              <a:buNone/>
            </a:pPr>
            <a:r>
              <a:rPr lang="en-US" sz="1100" dirty="0">
                <a:solidFill>
                  <a:srgbClr val="FFCCCC"/>
                </a:solidFill>
              </a:rPr>
              <a:t>  — expenses exceed income even with $58,800 cable revenue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E2761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BCA Expense Analysis 2018-2025</dc:title>
  <dc:subject>PptxGenJS Presentation</dc:subject>
  <dc:creator>Ivan Bou</dc:creator>
  <cp:lastModifiedBy>Ivan Bou</cp:lastModifiedBy>
  <cp:revision>1</cp:revision>
  <dcterms:created xsi:type="dcterms:W3CDTF">2026-03-27T19:40:29Z</dcterms:created>
  <dcterms:modified xsi:type="dcterms:W3CDTF">2026-03-27T19:40:29Z</dcterms:modified>
</cp:coreProperties>
</file>