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2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3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4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5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6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7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8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9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Income</c:v>
                </c:pt>
              </c:strCache>
            </c:strRef>
          </c:tx>
          <c:spPr>
            <a:solidFill>
              <a:srgbClr val="1E276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1260942</c:v>
                </c:pt>
                <c:pt idx="1">
                  <c:v>1359100</c:v>
                </c:pt>
                <c:pt idx="2">
                  <c:v>1439067</c:v>
                </c:pt>
                <c:pt idx="3">
                  <c:v>1491059</c:v>
                </c:pt>
                <c:pt idx="4">
                  <c:v>1512141</c:v>
                </c:pt>
                <c:pt idx="5">
                  <c:v>1595842</c:v>
                </c:pt>
                <c:pt idx="6">
                  <c:v>1802991</c:v>
                </c:pt>
                <c:pt idx="7">
                  <c:v>1897345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Expenses</c:v>
                </c:pt>
              </c:strCache>
            </c:strRef>
          </c:tx>
          <c:spPr>
            <a:solidFill>
              <a:srgbClr val="99001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1271942</c:v>
                </c:pt>
                <c:pt idx="1">
                  <c:v>1438067</c:v>
                </c:pt>
                <c:pt idx="2">
                  <c:v>1439067</c:v>
                </c:pt>
                <c:pt idx="3">
                  <c:v>1503697</c:v>
                </c:pt>
                <c:pt idx="4">
                  <c:v>1512141</c:v>
                </c:pt>
                <c:pt idx="5">
                  <c:v>1595842</c:v>
                </c:pt>
                <c:pt idx="6">
                  <c:v>1802991</c:v>
                </c:pt>
                <c:pt idx="7">
                  <c:v>2064970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44444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8E8E8"/>
              </a:solidFill>
              <a:prstDash val="solid"/>
              <a:round/>
            </a:ln>
          </c:spPr>
        </c:majorGridlines>
        <c:numFmt formatCode="$#,##0,K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      </a:defRPr>
          </a:pPr>
          <a:endParaRPr lang="en-US"/>
        </a:p>
      </c:txPr>
    </c:legend>
    <c:plotVisOnly val="1"/>
    <c:dispBlanksAs val="span"/>
  </c:chart>
  <c:spPr>
    <a:solidFill>
      <a:srgbClr val="FCF6F5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Budget</c:v>
                </c:pt>
              </c:strCache>
            </c:strRef>
          </c:tx>
          <c:spPr>
            <a:solidFill>
              <a:srgbClr val="1E2761"/>
            </a:solidFill>
            <a:effectLst/>
          </c:spPr>
          <c:invertIfNegative val="0"/>
          <c:dLbls>
            <c:numFmt formatCode="$#,##0,K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E2761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1271942</c:v>
                </c:pt>
                <c:pt idx="1">
                  <c:v>1438067</c:v>
                </c:pt>
                <c:pt idx="2">
                  <c:v>1439067</c:v>
                </c:pt>
                <c:pt idx="3">
                  <c:v>1503697</c:v>
                </c:pt>
                <c:pt idx="4">
                  <c:v>1512141</c:v>
                </c:pt>
                <c:pt idx="5">
                  <c:v>1595842</c:v>
                </c:pt>
                <c:pt idx="6">
                  <c:v>1802991</c:v>
                </c:pt>
                <c:pt idx="7">
                  <c:v>2064970</c:v>
                </c:pt>
              </c:numCache>
            </c:numRef>
          </c:val>
        </c:ser>
        <c:dLbls>
          <c:numFmt formatCode="$#,##0,K" sourceLinked="0"/>
          <c:txPr>
            <a:bodyPr/>
            <a:lstStyle/>
            <a:p>
              <a:pPr>
                <a:defRPr b="0" i="0" strike="noStrike" sz="900" u="none">
                  <a:solidFill>
                    <a:srgbClr val="1E2761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444444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CF6F5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Insurance</c:v>
                </c:pt>
              </c:strCache>
            </c:strRef>
          </c:tx>
          <c:spPr>
            <a:solidFill>
              <a:srgbClr val="CC000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240000</c:v>
                </c:pt>
                <c:pt idx="1">
                  <c:v>142000</c:v>
                </c:pt>
                <c:pt idx="2">
                  <c:v>142000</c:v>
                </c:pt>
                <c:pt idx="3">
                  <c:v>170000</c:v>
                </c:pt>
                <c:pt idx="4">
                  <c:v>180000</c:v>
                </c:pt>
                <c:pt idx="5">
                  <c:v>256704</c:v>
                </c:pt>
                <c:pt idx="6">
                  <c:v>460000</c:v>
                </c:pt>
                <c:pt idx="7">
                  <c:v>486742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Utilities</c:v>
                </c:pt>
              </c:strCache>
            </c:strRef>
          </c:tx>
          <c:spPr>
            <a:solidFill>
              <a:srgbClr val="4472C4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294000</c:v>
                </c:pt>
                <c:pt idx="1">
                  <c:v>332610</c:v>
                </c:pt>
                <c:pt idx="2">
                  <c:v>332100</c:v>
                </c:pt>
                <c:pt idx="3">
                  <c:v>360832</c:v>
                </c:pt>
                <c:pt idx="4">
                  <c:v>364100</c:v>
                </c:pt>
                <c:pt idx="5">
                  <c:v>378091</c:v>
                </c:pt>
                <c:pt idx="6">
                  <c:v>338675</c:v>
                </c:pt>
                <c:pt idx="7">
                  <c:v>309504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Debt Service</c:v>
                </c:pt>
              </c:strCache>
            </c:strRef>
          </c:tx>
          <c:spPr>
            <a:solidFill>
              <a:srgbClr val="FFC00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0</c:v>
                </c:pt>
                <c:pt idx="1">
                  <c:v>204000</c:v>
                </c:pt>
                <c:pt idx="2">
                  <c:v>196000</c:v>
                </c:pt>
                <c:pt idx="3">
                  <c:v>193000</c:v>
                </c:pt>
                <c:pt idx="4">
                  <c:v>116400</c:v>
                </c:pt>
                <c:pt idx="5">
                  <c:v>115717</c:v>
                </c:pt>
                <c:pt idx="6">
                  <c:v>268500</c:v>
                </c:pt>
                <c:pt idx="7">
                  <c:v>258084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Security &amp; Fire</c:v>
                </c:pt>
              </c:strCache>
            </c:strRef>
          </c:tx>
          <c:spPr>
            <a:solidFill>
              <a:srgbClr val="70AD4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189000</c:v>
                </c:pt>
                <c:pt idx="1">
                  <c:v>208000</c:v>
                </c:pt>
                <c:pt idx="2">
                  <c:v>180200</c:v>
                </c:pt>
                <c:pt idx="3">
                  <c:v>194000</c:v>
                </c:pt>
                <c:pt idx="4">
                  <c:v>187100</c:v>
                </c:pt>
                <c:pt idx="5">
                  <c:v>201900</c:v>
                </c:pt>
                <c:pt idx="6">
                  <c:v>244316</c:v>
                </c:pt>
                <c:pt idx="7">
                  <c:v>301173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Landscaping</c:v>
                </c:pt>
              </c:strCache>
            </c:strRef>
          </c:tx>
          <c:spPr>
            <a:solidFill>
              <a:srgbClr val="5B9BD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Sheet1!$F$2:$F$9</c:f>
              <c:numCache>
                <c:formatCode>General</c:formatCode>
                <c:ptCount val="8"/>
                <c:pt idx="0">
                  <c:v>141800</c:v>
                </c:pt>
                <c:pt idx="1">
                  <c:v>155036</c:v>
                </c:pt>
                <c:pt idx="2">
                  <c:v>183000</c:v>
                </c:pt>
                <c:pt idx="3">
                  <c:v>169500</c:v>
                </c:pt>
                <c:pt idx="4">
                  <c:v>174900</c:v>
                </c:pt>
                <c:pt idx="5">
                  <c:v>151900</c:v>
                </c:pt>
                <c:pt idx="6">
                  <c:v>167889</c:v>
                </c:pt>
                <c:pt idx="7">
                  <c:v>98364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Labor &amp; Payroll</c:v>
                </c:pt>
              </c:strCache>
            </c:strRef>
          </c:tx>
          <c:spPr>
            <a:solidFill>
              <a:srgbClr val="ED7D3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Sheet1!$G$2:$G$9</c:f>
              <c:numCache>
                <c:formatCode>General</c:formatCode>
                <c:ptCount val="8"/>
                <c:pt idx="0">
                  <c:v>88000</c:v>
                </c:pt>
                <c:pt idx="1">
                  <c:v>112000</c:v>
                </c:pt>
                <c:pt idx="2">
                  <c:v>108700</c:v>
                </c:pt>
                <c:pt idx="3">
                  <c:v>111760</c:v>
                </c:pt>
                <c:pt idx="4">
                  <c:v>132635</c:v>
                </c:pt>
                <c:pt idx="5">
                  <c:v>133986</c:v>
                </c:pt>
                <c:pt idx="6">
                  <c:v>139738</c:v>
                </c:pt>
                <c:pt idx="7">
                  <c:v>172895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Repairs</c:v>
                </c:pt>
              </c:strCache>
            </c:strRef>
          </c:tx>
          <c:spPr>
            <a:solidFill>
              <a:srgbClr val="A5A5A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Sheet1!$H$2:$H$9</c:f>
              <c:numCache>
                <c:formatCode>General</c:formatCode>
                <c:ptCount val="8"/>
                <c:pt idx="0">
                  <c:v>93800</c:v>
                </c:pt>
                <c:pt idx="1">
                  <c:v>43758</c:v>
                </c:pt>
                <c:pt idx="2">
                  <c:v>142029</c:v>
                </c:pt>
                <c:pt idx="3">
                  <c:v>113000</c:v>
                </c:pt>
                <c:pt idx="4">
                  <c:v>132400</c:v>
                </c:pt>
                <c:pt idx="5">
                  <c:v>136600</c:v>
                </c:pt>
                <c:pt idx="6">
                  <c:v>87400</c:v>
                </c:pt>
                <c:pt idx="7">
                  <c:v>69141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Mgmt &amp; Admin</c:v>
                </c:pt>
              </c:strCache>
            </c:strRef>
          </c:tx>
          <c:spPr>
            <a:solidFill>
              <a:srgbClr val="26447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Sheet1!$I$2:$I$9</c:f>
              <c:numCache>
                <c:formatCode>General</c:formatCode>
                <c:ptCount val="8"/>
                <c:pt idx="0">
                  <c:v>97900</c:v>
                </c:pt>
                <c:pt idx="1">
                  <c:v>65300</c:v>
                </c:pt>
                <c:pt idx="2">
                  <c:v>57900</c:v>
                </c:pt>
                <c:pt idx="3">
                  <c:v>51500</c:v>
                </c:pt>
                <c:pt idx="4">
                  <c:v>51500</c:v>
                </c:pt>
                <c:pt idx="5">
                  <c:v>51500</c:v>
                </c:pt>
                <c:pt idx="6">
                  <c:v>58746</c:v>
                </c:pt>
                <c:pt idx="7">
                  <c:v>64620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Reserves</c:v>
                </c:pt>
              </c:strCache>
            </c:strRef>
          </c:tx>
          <c:spPr>
            <a:solidFill>
              <a:srgbClr val="9DC3E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Sheet1!$J$2:$J$9</c:f>
              <c:numCache>
                <c:formatCode>General</c:formatCode>
                <c:ptCount val="8"/>
                <c:pt idx="0">
                  <c:v>0</c:v>
                </c:pt>
                <c:pt idx="1">
                  <c:v>80631</c:v>
                </c:pt>
                <c:pt idx="2">
                  <c:v>94888</c:v>
                </c:pt>
                <c:pt idx="3">
                  <c:v>134858</c:v>
                </c:pt>
                <c:pt idx="4">
                  <c:v>157856</c:v>
                </c:pt>
                <c:pt idx="5">
                  <c:v>157856</c:v>
                </c:pt>
                <c:pt idx="6">
                  <c:v>30677</c:v>
                </c:pt>
                <c:pt idx="7">
                  <c:v>111510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50"/>
        <c:overlap val="10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444444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0E0E0"/>
              </a:solidFill>
              <a:prstDash val="solid"/>
              <a:round/>
            </a:ln>
          </c:spPr>
        </c:majorGridlines>
        <c:numFmt formatCode="$#,##0,K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Insurance</c:v>
                </c:pt>
              </c:strCache>
            </c:strRef>
          </c:tx>
          <c:spPr>
            <a:solidFill>
              <a:srgbClr val="CC0000"/>
            </a:solidFill>
            <a:effectLst/>
          </c:spPr>
          <c:invertIfNegative val="0"/>
          <c:dLbls>
            <c:numFmt formatCode="$#,##0,K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990011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240000</c:v>
                </c:pt>
                <c:pt idx="1">
                  <c:v>142000</c:v>
                </c:pt>
                <c:pt idx="2">
                  <c:v>142000</c:v>
                </c:pt>
                <c:pt idx="3">
                  <c:v>170000</c:v>
                </c:pt>
                <c:pt idx="4">
                  <c:v>180000</c:v>
                </c:pt>
                <c:pt idx="5">
                  <c:v>256704</c:v>
                </c:pt>
                <c:pt idx="6">
                  <c:v>460000</c:v>
                </c:pt>
                <c:pt idx="7">
                  <c:v>486742</c:v>
                </c:pt>
              </c:numCache>
            </c:numRef>
          </c:val>
        </c:ser>
        <c:dLbls>
          <c:numFmt formatCode="$#,##0,K" sourceLinked="0"/>
          <c:txPr>
            <a:bodyPr/>
            <a:lstStyle/>
            <a:p>
              <a:pPr>
                <a:defRPr b="0" i="0" strike="noStrike" sz="900" u="none">
                  <a:solidFill>
                    <a:srgbClr val="990011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44444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CF6F5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Debt Service</c:v>
                </c:pt>
              </c:strCache>
            </c:strRef>
          </c:tx>
          <c:spPr>
            <a:solidFill>
              <a:srgbClr val="FFC000"/>
            </a:solidFill>
            <a:effectLst/>
          </c:spPr>
          <c:invertIfNegative val="0"/>
          <c:dLbls>
            <c:numFmt formatCode="$#,##0,K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444444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204000</c:v>
                </c:pt>
                <c:pt idx="2">
                  <c:v>196000</c:v>
                </c:pt>
                <c:pt idx="3">
                  <c:v>193000</c:v>
                </c:pt>
                <c:pt idx="4">
                  <c:v>116400</c:v>
                </c:pt>
                <c:pt idx="5">
                  <c:v>115717</c:v>
                </c:pt>
                <c:pt idx="6">
                  <c:v>268500</c:v>
                </c:pt>
                <c:pt idx="7">
                  <c:v>258084</c:v>
                </c:pt>
              </c:numCache>
            </c:numRef>
          </c:val>
        </c:ser>
        <c:dLbls>
          <c:numFmt formatCode="$#,##0,K" sourceLinked="0"/>
          <c:txPr>
            <a:bodyPr/>
            <a:lstStyle/>
            <a:p>
              <a:pPr>
                <a:defRPr b="0" i="0" strike="noStrike" sz="900" u="none">
                  <a:solidFill>
                    <a:srgbClr val="444444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44444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CF6F5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Insurance</c:v>
                </c:pt>
              </c:strCache>
            </c:strRef>
          </c:tx>
          <c:spPr>
            <a:solidFill>
              <a:srgbClr val="CC0000"/>
            </a:solidFill>
            <a:ln w="25400" cap="flat">
              <a:solidFill>
                <a:srgbClr val="CC0000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CC0000"/>
              </a:solidFill>
              <a:ln w="9525" cap="flat">
                <a:solidFill>
                  <a:srgbClr val="CC0000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240000</c:v>
                </c:pt>
                <c:pt idx="1">
                  <c:v>142000</c:v>
                </c:pt>
                <c:pt idx="2">
                  <c:v>142000</c:v>
                </c:pt>
                <c:pt idx="3">
                  <c:v>170000</c:v>
                </c:pt>
                <c:pt idx="4">
                  <c:v>180000</c:v>
                </c:pt>
                <c:pt idx="5">
                  <c:v>256704</c:v>
                </c:pt>
                <c:pt idx="6">
                  <c:v>460000</c:v>
                </c:pt>
                <c:pt idx="7">
                  <c:v>486742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Utilities</c:v>
                </c:pt>
              </c:strCache>
            </c:strRef>
          </c:tx>
          <c:spPr>
            <a:solidFill>
              <a:srgbClr val="4472C4"/>
            </a:solidFill>
            <a:ln w="25400" cap="flat">
              <a:solidFill>
                <a:srgbClr val="4472C4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4472C4"/>
              </a:solidFill>
              <a:ln w="9525" cap="flat">
                <a:solidFill>
                  <a:srgbClr val="4472C4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294000</c:v>
                </c:pt>
                <c:pt idx="1">
                  <c:v>332610</c:v>
                </c:pt>
                <c:pt idx="2">
                  <c:v>332100</c:v>
                </c:pt>
                <c:pt idx="3">
                  <c:v>360832</c:v>
                </c:pt>
                <c:pt idx="4">
                  <c:v>364100</c:v>
                </c:pt>
                <c:pt idx="5">
                  <c:v>378091</c:v>
                </c:pt>
                <c:pt idx="6">
                  <c:v>338675</c:v>
                </c:pt>
                <c:pt idx="7">
                  <c:v>309504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Security &amp; Fire</c:v>
                </c:pt>
              </c:strCache>
            </c:strRef>
          </c:tx>
          <c:spPr>
            <a:solidFill>
              <a:srgbClr val="70AD47"/>
            </a:solidFill>
            <a:ln w="25400" cap="flat">
              <a:solidFill>
                <a:srgbClr val="70AD47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70AD47"/>
              </a:solidFill>
              <a:ln w="9525" cap="flat">
                <a:solidFill>
                  <a:srgbClr val="70AD47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189000</c:v>
                </c:pt>
                <c:pt idx="1">
                  <c:v>208000</c:v>
                </c:pt>
                <c:pt idx="2">
                  <c:v>180200</c:v>
                </c:pt>
                <c:pt idx="3">
                  <c:v>194000</c:v>
                </c:pt>
                <c:pt idx="4">
                  <c:v>187100</c:v>
                </c:pt>
                <c:pt idx="5">
                  <c:v>201900</c:v>
                </c:pt>
                <c:pt idx="6">
                  <c:v>244316</c:v>
                </c:pt>
                <c:pt idx="7">
                  <c:v>301173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Landscaping</c:v>
                </c:pt>
              </c:strCache>
            </c:strRef>
          </c:tx>
          <c:spPr>
            <a:solidFill>
              <a:srgbClr val="5B9BD5"/>
            </a:solidFill>
            <a:ln w="25400" cap="flat">
              <a:solidFill>
                <a:srgbClr val="5B9BD5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5B9BD5"/>
              </a:solidFill>
              <a:ln w="9525" cap="flat">
                <a:solidFill>
                  <a:srgbClr val="5B9BD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141800</c:v>
                </c:pt>
                <c:pt idx="1">
                  <c:v>155036</c:v>
                </c:pt>
                <c:pt idx="2">
                  <c:v>183000</c:v>
                </c:pt>
                <c:pt idx="3">
                  <c:v>169500</c:v>
                </c:pt>
                <c:pt idx="4">
                  <c:v>174900</c:v>
                </c:pt>
                <c:pt idx="5">
                  <c:v>151900</c:v>
                </c:pt>
                <c:pt idx="6">
                  <c:v>167889</c:v>
                </c:pt>
                <c:pt idx="7">
                  <c:v>98364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Labor &amp; Payroll</c:v>
                </c:pt>
              </c:strCache>
            </c:strRef>
          </c:tx>
          <c:spPr>
            <a:solidFill>
              <a:srgbClr val="ED7D31"/>
            </a:solidFill>
            <a:ln w="25400" cap="flat">
              <a:solidFill>
                <a:srgbClr val="ED7D31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ED7D31"/>
              </a:solidFill>
              <a:ln w="9525" cap="flat">
                <a:solidFill>
                  <a:srgbClr val="ED7D31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Sheet1!$F$2:$F$9</c:f>
              <c:numCache>
                <c:formatCode>General</c:formatCode>
                <c:ptCount val="8"/>
                <c:pt idx="0">
                  <c:v>88000</c:v>
                </c:pt>
                <c:pt idx="1">
                  <c:v>112000</c:v>
                </c:pt>
                <c:pt idx="2">
                  <c:v>108700</c:v>
                </c:pt>
                <c:pt idx="3">
                  <c:v>111760</c:v>
                </c:pt>
                <c:pt idx="4">
                  <c:v>132635</c:v>
                </c:pt>
                <c:pt idx="5">
                  <c:v>133986</c:v>
                </c:pt>
                <c:pt idx="6">
                  <c:v>139738</c:v>
                </c:pt>
                <c:pt idx="7">
                  <c:v>172895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44444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8E8E8"/>
              </a:solidFill>
              <a:prstDash val="solid"/>
              <a:round/>
            </a:ln>
          </c:spPr>
        </c:majorGridlines>
        <c:numFmt formatCode="$#,##0,K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Labor &amp; Payroll</c:v>
                </c:pt>
              </c:strCache>
            </c:strRef>
          </c:tx>
          <c:spPr>
            <a:solidFill>
              <a:srgbClr val="1E276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88000</c:v>
                </c:pt>
                <c:pt idx="1">
                  <c:v>112000</c:v>
                </c:pt>
                <c:pt idx="2">
                  <c:v>108700</c:v>
                </c:pt>
                <c:pt idx="3">
                  <c:v>111760</c:v>
                </c:pt>
                <c:pt idx="4">
                  <c:v>132635</c:v>
                </c:pt>
                <c:pt idx="5">
                  <c:v>133986</c:v>
                </c:pt>
                <c:pt idx="6">
                  <c:v>139738</c:v>
                </c:pt>
                <c:pt idx="7">
                  <c:v>172895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Security &amp; Fire</c:v>
                </c:pt>
              </c:strCache>
            </c:strRef>
          </c:tx>
          <c:spPr>
            <a:solidFill>
              <a:srgbClr val="7030A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189000</c:v>
                </c:pt>
                <c:pt idx="1">
                  <c:v>208000</c:v>
                </c:pt>
                <c:pt idx="2">
                  <c:v>180200</c:v>
                </c:pt>
                <c:pt idx="3">
                  <c:v>194000</c:v>
                </c:pt>
                <c:pt idx="4">
                  <c:v>187100</c:v>
                </c:pt>
                <c:pt idx="5">
                  <c:v>201900</c:v>
                </c:pt>
                <c:pt idx="6">
                  <c:v>244316</c:v>
                </c:pt>
                <c:pt idx="7">
                  <c:v>301173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Landscaping &amp; Grounds</c:v>
                </c:pt>
              </c:strCache>
            </c:strRef>
          </c:tx>
          <c:spPr>
            <a:solidFill>
              <a:srgbClr val="70AD4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141800</c:v>
                </c:pt>
                <c:pt idx="1">
                  <c:v>155036</c:v>
                </c:pt>
                <c:pt idx="2">
                  <c:v>183000</c:v>
                </c:pt>
                <c:pt idx="3">
                  <c:v>169500</c:v>
                </c:pt>
                <c:pt idx="4">
                  <c:v>174900</c:v>
                </c:pt>
                <c:pt idx="5">
                  <c:v>151900</c:v>
                </c:pt>
                <c:pt idx="6">
                  <c:v>167889</c:v>
                </c:pt>
                <c:pt idx="7">
                  <c:v>98364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44444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8E8E8"/>
              </a:solidFill>
              <a:prstDash val="solid"/>
              <a:round/>
            </a:ln>
          </c:spPr>
        </c:majorGridlines>
        <c:numFmt formatCode="$#,##0,K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      </a:defRPr>
          </a:pPr>
          <a:endParaRPr lang="en-US"/>
        </a:p>
      </c:txPr>
    </c:legend>
    <c:plotVisOnly val="1"/>
    <c:dispBlanksAs val="span"/>
  </c:chart>
  <c:spPr>
    <a:solidFill>
      <a:srgbClr val="FCF6F5"/>
    </a:solidFill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Admin</c:v>
                </c:pt>
              </c:strCache>
            </c:strRef>
          </c:tx>
          <c:spPr>
            <a:solidFill>
              <a:srgbClr val="4472C4"/>
            </a:solidFill>
            <a:effectLst/>
          </c:spPr>
          <c:invertIfNegative val="0"/>
          <c:dLbls>
            <c:numFmt formatCode="$#,##0,K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444444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97900</c:v>
                </c:pt>
                <c:pt idx="1">
                  <c:v>65300</c:v>
                </c:pt>
                <c:pt idx="2">
                  <c:v>57900</c:v>
                </c:pt>
                <c:pt idx="3">
                  <c:v>51500</c:v>
                </c:pt>
                <c:pt idx="4">
                  <c:v>51500</c:v>
                </c:pt>
                <c:pt idx="5">
                  <c:v>51500</c:v>
                </c:pt>
                <c:pt idx="6">
                  <c:v>58746</c:v>
                </c:pt>
                <c:pt idx="7">
                  <c:v>64620</c:v>
                </c:pt>
              </c:numCache>
            </c:numRef>
          </c:val>
        </c:ser>
        <c:dLbls>
          <c:numFmt formatCode="$#,##0,K" sourceLinked="0"/>
          <c:txPr>
            <a:bodyPr/>
            <a:lstStyle/>
            <a:p>
              <a:pPr>
                <a:defRPr b="0" i="0" strike="noStrike" sz="900" u="none">
                  <a:solidFill>
                    <a:srgbClr val="444444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44444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CF6F5"/>
    </a:solidFill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Repairs &amp; Maintenance</c:v>
                </c:pt>
              </c:strCache>
            </c:strRef>
          </c:tx>
          <c:spPr>
            <a:solidFill>
              <a:srgbClr val="FF6600"/>
            </a:solidFill>
            <a:effectLst/>
          </c:spPr>
          <c:invertIfNegative val="0"/>
          <c:dLbls>
            <c:numFmt formatCode="$#,##0,K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444444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2014*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2024</c:v>
                  </c:pt>
                  <c:pt idx="7">
                    <c:v>2025 Est.†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93800</c:v>
                </c:pt>
                <c:pt idx="1">
                  <c:v>43758</c:v>
                </c:pt>
                <c:pt idx="2">
                  <c:v>142029</c:v>
                </c:pt>
                <c:pt idx="3">
                  <c:v>113000</c:v>
                </c:pt>
                <c:pt idx="4">
                  <c:v>132400</c:v>
                </c:pt>
                <c:pt idx="5">
                  <c:v>136600</c:v>
                </c:pt>
                <c:pt idx="6">
                  <c:v>87400</c:v>
                </c:pt>
                <c:pt idx="7">
                  <c:v>69141</c:v>
                </c:pt>
              </c:numCache>
            </c:numRef>
          </c:val>
        </c:ser>
        <c:dLbls>
          <c:numFmt formatCode="$#,##0,K" sourceLinked="0"/>
          <c:txPr>
            <a:bodyPr/>
            <a:lstStyle/>
            <a:p>
              <a:pPr>
                <a:defRPr b="0" i="0" strike="noStrike" sz="900" u="none">
                  <a:solidFill>
                    <a:srgbClr val="444444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44444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CF6F5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6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0972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BOCAR CONDOMINIUM ASSOCIATION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73736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Expense Evolution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57200" y="2651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AABB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Actual Expenses, Budget Comparisons &amp; Category Growth Over a Decade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34747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– 2025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57200" y="41148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 Units  •  Boca Raton, Florida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Repairs: Controlled Spending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Routine repairs held steady — major capital needs addressed through the $1.2M member-approved renovation</a:t>
            </a:r>
            <a:endParaRPr lang="en-US" sz="12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371600"/>
          <a:ext cx="5029200" cy="2194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760720" y="1371600"/>
            <a:ext cx="54864" cy="384048"/>
          </a:xfrm>
          <a:prstGeom prst="rect">
            <a:avLst/>
          </a:prstGeom>
          <a:solidFill>
            <a:srgbClr val="FF6600"/>
          </a:solidFill>
          <a:ln/>
        </p:spPr>
      </p:sp>
      <p:sp>
        <p:nvSpPr>
          <p:cNvPr id="6" name="Text 3"/>
          <p:cNvSpPr/>
          <p:nvPr/>
        </p:nvSpPr>
        <p:spPr>
          <a:xfrm>
            <a:off x="5989320" y="1371600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Volatile range ($44K–$142K) reflects repair timing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760720" y="1874520"/>
            <a:ext cx="54864" cy="384048"/>
          </a:xfrm>
          <a:prstGeom prst="rect">
            <a:avLst/>
          </a:prstGeom>
          <a:solidFill>
            <a:srgbClr val="FF6600"/>
          </a:solidFill>
          <a:ln/>
        </p:spPr>
      </p:sp>
      <p:sp>
        <p:nvSpPr>
          <p:cNvPr id="8" name="Text 5"/>
          <p:cNvSpPr/>
          <p:nvPr/>
        </p:nvSpPr>
        <p:spPr>
          <a:xfrm>
            <a:off x="5989320" y="1874520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$1.2M renovation member-approved (2022)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5760720" y="2377440"/>
            <a:ext cx="54864" cy="384048"/>
          </a:xfrm>
          <a:prstGeom prst="rect">
            <a:avLst/>
          </a:prstGeom>
          <a:solidFill>
            <a:srgbClr val="FF6600"/>
          </a:solidFill>
          <a:ln/>
        </p:spPr>
      </p:sp>
      <p:sp>
        <p:nvSpPr>
          <p:cNvPr id="10" name="Text 7"/>
          <p:cNvSpPr/>
          <p:nvPr/>
        </p:nvSpPr>
        <p:spPr>
          <a:xfrm>
            <a:off x="5989320" y="2377440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buildings painted, tile, pavers, LED, stucco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5760720" y="2880360"/>
            <a:ext cx="54864" cy="384048"/>
          </a:xfrm>
          <a:prstGeom prst="rect">
            <a:avLst/>
          </a:prstGeom>
          <a:solidFill>
            <a:srgbClr val="FF6600"/>
          </a:solidFill>
          <a:ln/>
        </p:spPr>
      </p:sp>
      <p:sp>
        <p:nvSpPr>
          <p:cNvPr id="12" name="Text 9"/>
          <p:cNvSpPr/>
          <p:nvPr/>
        </p:nvSpPr>
        <p:spPr>
          <a:xfrm>
            <a:off x="5989320" y="2880360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work competitively bid (AIA contract)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5760720" y="3474720"/>
            <a:ext cx="301752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5760720" y="349300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$2M+</a:t>
            </a:r>
            <a:endParaRPr lang="en-US" sz="3000" dirty="0"/>
          </a:p>
        </p:txBody>
      </p:sp>
      <p:sp>
        <p:nvSpPr>
          <p:cNvPr id="15" name="Text 12"/>
          <p:cNvSpPr/>
          <p:nvPr/>
        </p:nvSpPr>
        <p:spPr>
          <a:xfrm>
            <a:off x="5760720" y="388620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capital improvements completed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Bocar Condominium Association  |  Expense Evolution Analysis  |  2014–2025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6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C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2025 Contrast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ABB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Decade of Discipline vs. Year of Reckless Actions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3840480" cy="4114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37160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2014–2024  (Bou)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874520"/>
            <a:ext cx="3840480" cy="402336"/>
          </a:xfrm>
          <a:prstGeom prst="rect">
            <a:avLst/>
          </a:prstGeom>
          <a:solidFill>
            <a:srgbClr val="1A2340"/>
          </a:solidFill>
          <a:ln/>
        </p:spPr>
      </p:sp>
      <p:sp>
        <p:nvSpPr>
          <p:cNvPr id="8" name="Text 6"/>
          <p:cNvSpPr/>
          <p:nvPr/>
        </p:nvSpPr>
        <p:spPr>
          <a:xfrm>
            <a:off x="594360" y="1874520"/>
            <a:ext cx="1371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AA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011680" y="1874520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0AD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Balanced (minor deficits explained)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331720"/>
            <a:ext cx="3840480" cy="402336"/>
          </a:xfrm>
          <a:prstGeom prst="rect">
            <a:avLst/>
          </a:prstGeom>
          <a:solidFill>
            <a:srgbClr val="151D35"/>
          </a:solidFill>
          <a:ln/>
        </p:spPr>
      </p:sp>
      <p:sp>
        <p:nvSpPr>
          <p:cNvPr id="11" name="Text 9"/>
          <p:cNvSpPr/>
          <p:nvPr/>
        </p:nvSpPr>
        <p:spPr>
          <a:xfrm>
            <a:off x="594360" y="2331720"/>
            <a:ext cx="1371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AA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Growth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2011680" y="2331720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0AD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~3.5% per year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2788920"/>
            <a:ext cx="3840480" cy="402336"/>
          </a:xfrm>
          <a:prstGeom prst="rect">
            <a:avLst/>
          </a:prstGeom>
          <a:solidFill>
            <a:srgbClr val="1A2340"/>
          </a:solidFill>
          <a:ln/>
        </p:spPr>
      </p:sp>
      <p:sp>
        <p:nvSpPr>
          <p:cNvPr id="14" name="Text 12"/>
          <p:cNvSpPr/>
          <p:nvPr/>
        </p:nvSpPr>
        <p:spPr>
          <a:xfrm>
            <a:off x="594360" y="2788920"/>
            <a:ext cx="1371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AA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Reports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011680" y="2788920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0AD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meeting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246120"/>
            <a:ext cx="3840480" cy="402336"/>
          </a:xfrm>
          <a:prstGeom prst="rect">
            <a:avLst/>
          </a:prstGeom>
          <a:solidFill>
            <a:srgbClr val="151D35"/>
          </a:solidFill>
          <a:ln/>
        </p:spPr>
      </p:sp>
      <p:sp>
        <p:nvSpPr>
          <p:cNvPr id="17" name="Text 15"/>
          <p:cNvSpPr/>
          <p:nvPr/>
        </p:nvSpPr>
        <p:spPr>
          <a:xfrm>
            <a:off x="594360" y="3246120"/>
            <a:ext cx="1371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AA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Expense Docs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011680" y="3246120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0AD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 documented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703320"/>
            <a:ext cx="3840480" cy="402336"/>
          </a:xfrm>
          <a:prstGeom prst="rect">
            <a:avLst/>
          </a:prstGeom>
          <a:solidFill>
            <a:srgbClr val="1A2340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3703320"/>
            <a:ext cx="1371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AA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2011680" y="3703320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0AD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$275K–$480K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4160520"/>
            <a:ext cx="3840480" cy="402336"/>
          </a:xfrm>
          <a:prstGeom prst="rect">
            <a:avLst/>
          </a:prstGeom>
          <a:solidFill>
            <a:srgbClr val="151D35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4160520"/>
            <a:ext cx="1371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AA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 Costs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011680" y="4160520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0AD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Decreased 40%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846320" y="1371600"/>
            <a:ext cx="3840480" cy="411480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26" name="Text 24"/>
          <p:cNvSpPr/>
          <p:nvPr/>
        </p:nvSpPr>
        <p:spPr>
          <a:xfrm>
            <a:off x="4846320" y="137160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 (Johnson)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4846320" y="1874520"/>
            <a:ext cx="3840480" cy="402336"/>
          </a:xfrm>
          <a:prstGeom prst="rect">
            <a:avLst/>
          </a:prstGeom>
          <a:solidFill>
            <a:srgbClr val="1A2340"/>
          </a:solidFill>
          <a:ln/>
        </p:spPr>
      </p:sp>
      <p:sp>
        <p:nvSpPr>
          <p:cNvPr id="28" name="Text 26"/>
          <p:cNvSpPr/>
          <p:nvPr/>
        </p:nvSpPr>
        <p:spPr>
          <a:xfrm>
            <a:off x="4983480" y="1874520"/>
            <a:ext cx="1371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AA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400800" y="1874520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$1.86M approved (balanced)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846320" y="2331720"/>
            <a:ext cx="3840480" cy="402336"/>
          </a:xfrm>
          <a:prstGeom prst="rect">
            <a:avLst/>
          </a:prstGeom>
          <a:solidFill>
            <a:srgbClr val="151D35"/>
          </a:solidFill>
          <a:ln/>
        </p:spPr>
      </p:sp>
      <p:sp>
        <p:nvSpPr>
          <p:cNvPr id="31" name="Text 29"/>
          <p:cNvSpPr/>
          <p:nvPr/>
        </p:nvSpPr>
        <p:spPr>
          <a:xfrm>
            <a:off x="4983480" y="2331720"/>
            <a:ext cx="1371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AA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Actual Spent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400800" y="2331720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$2.065M — $202K OVER budget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846320" y="2788920"/>
            <a:ext cx="3840480" cy="402336"/>
          </a:xfrm>
          <a:prstGeom prst="rect">
            <a:avLst/>
          </a:prstGeom>
          <a:solidFill>
            <a:srgbClr val="1A2340"/>
          </a:solidFill>
          <a:ln/>
        </p:spPr>
      </p:sp>
      <p:sp>
        <p:nvSpPr>
          <p:cNvPr id="34" name="Text 32"/>
          <p:cNvSpPr/>
          <p:nvPr/>
        </p:nvSpPr>
        <p:spPr>
          <a:xfrm>
            <a:off x="4983480" y="2788920"/>
            <a:ext cx="1371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AA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Reports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6400800" y="2788920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Stopped after Aug ’25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846320" y="3246120"/>
            <a:ext cx="3840480" cy="402336"/>
          </a:xfrm>
          <a:prstGeom prst="rect">
            <a:avLst/>
          </a:prstGeom>
          <a:solidFill>
            <a:srgbClr val="151D35"/>
          </a:solidFill>
          <a:ln/>
        </p:spPr>
      </p:sp>
      <p:sp>
        <p:nvSpPr>
          <p:cNvPr id="37" name="Text 35"/>
          <p:cNvSpPr/>
          <p:nvPr/>
        </p:nvSpPr>
        <p:spPr>
          <a:xfrm>
            <a:off x="4983480" y="3246120"/>
            <a:ext cx="1371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AA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Undocumented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6400800" y="3246120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$193K untracked expenses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4846320" y="3703320"/>
            <a:ext cx="3840480" cy="402336"/>
          </a:xfrm>
          <a:prstGeom prst="rect">
            <a:avLst/>
          </a:prstGeom>
          <a:solidFill>
            <a:srgbClr val="1A2340"/>
          </a:solidFill>
          <a:ln/>
        </p:spPr>
      </p:sp>
      <p:sp>
        <p:nvSpPr>
          <p:cNvPr id="40" name="Text 38"/>
          <p:cNvSpPr/>
          <p:nvPr/>
        </p:nvSpPr>
        <p:spPr>
          <a:xfrm>
            <a:off x="4983480" y="3703320"/>
            <a:ext cx="1371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AA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Reserves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6400800" y="3703320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Depleted to $98K cash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4846320" y="4160520"/>
            <a:ext cx="3840480" cy="402336"/>
          </a:xfrm>
          <a:prstGeom prst="rect">
            <a:avLst/>
          </a:prstGeom>
          <a:solidFill>
            <a:srgbClr val="151D35"/>
          </a:solidFill>
          <a:ln/>
        </p:spPr>
      </p:sp>
      <p:sp>
        <p:nvSpPr>
          <p:cNvPr id="43" name="Text 41"/>
          <p:cNvSpPr/>
          <p:nvPr/>
        </p:nvSpPr>
        <p:spPr>
          <a:xfrm>
            <a:off x="4983480" y="4160520"/>
            <a:ext cx="1371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8AA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Deficit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400800" y="4160520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($167,625) after cable income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 costs were inflated by Johnson billing services through his insurance company. Landscaping &amp; repairs were cut while labor &amp; security surged.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914400"/>
            <a:ext cx="54864" cy="658368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5" name="Shape 3"/>
          <p:cNvSpPr/>
          <p:nvPr/>
        </p:nvSpPr>
        <p:spPr>
          <a:xfrm>
            <a:off x="658368" y="1014984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6" name="Text 4"/>
          <p:cNvSpPr/>
          <p:nvPr/>
        </p:nvSpPr>
        <p:spPr>
          <a:xfrm>
            <a:off x="658368" y="101498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80160" y="932688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 = 55% of All Cost Increases Since 2018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280160" y="123444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+$345K in insurance alone out of $627K total increase. BUT: Johnson billed services through his insurance firm — inflating GL 7350. Forensic audit needed.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1664208"/>
            <a:ext cx="82296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1664208"/>
            <a:ext cx="54864" cy="658368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1" name="Shape 9"/>
          <p:cNvSpPr/>
          <p:nvPr/>
        </p:nvSpPr>
        <p:spPr>
          <a:xfrm>
            <a:off x="658368" y="1764792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2" name="Text 10"/>
          <p:cNvSpPr/>
          <p:nvPr/>
        </p:nvSpPr>
        <p:spPr>
          <a:xfrm>
            <a:off x="658368" y="17647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280160" y="1682496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Landscaping &amp; Repairs Cut → Labor &amp; Security Ramped Up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280160" y="1984248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Landscaping + Repairs dropped $31K combined. Labor + Security surged +$154K. Money shifted from maintaining the property to personnel costs.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2414016"/>
            <a:ext cx="82296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2414016"/>
            <a:ext cx="54864" cy="658368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7" name="Shape 15"/>
          <p:cNvSpPr/>
          <p:nvPr/>
        </p:nvSpPr>
        <p:spPr>
          <a:xfrm>
            <a:off x="658368" y="2514600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8" name="Text 16"/>
          <p:cNvSpPr/>
          <p:nvPr/>
        </p:nvSpPr>
        <p:spPr>
          <a:xfrm>
            <a:off x="658368" y="25146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280160" y="2432304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 + Undocumented = 86% of All Increases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280160" y="2734056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 (+$345K) and undocumented/other (+$193K) together account for 86% of all cost growth. With Johnson’s hidden charges, questionable share is even higher.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57200" y="3163824"/>
            <a:ext cx="82296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57200" y="3163824"/>
            <a:ext cx="54864" cy="658368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23" name="Shape 21"/>
          <p:cNvSpPr/>
          <p:nvPr/>
        </p:nvSpPr>
        <p:spPr>
          <a:xfrm>
            <a:off x="658368" y="3264408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24" name="Text 22"/>
          <p:cNvSpPr/>
          <p:nvPr/>
        </p:nvSpPr>
        <p:spPr>
          <a:xfrm>
            <a:off x="658368" y="32644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280160" y="3182112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Actual Spending $202K Over Approved Budget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280160" y="3483864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Budget: $1.86M balanced. Actual: $2.065M. Net deficit ($168K) after cable income. Reserves stopped after April. Financial reporting stopped after August.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3913632"/>
            <a:ext cx="82296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57200" y="3913632"/>
            <a:ext cx="54864" cy="658368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29" name="Shape 27"/>
          <p:cNvSpPr/>
          <p:nvPr/>
        </p:nvSpPr>
        <p:spPr>
          <a:xfrm>
            <a:off x="658368" y="4014216"/>
            <a:ext cx="457200" cy="457200"/>
          </a:xfrm>
          <a:prstGeom prst="ellipse">
            <a:avLst/>
          </a:prstGeom>
          <a:solidFill>
            <a:srgbClr val="990011"/>
          </a:solidFill>
          <a:ln/>
        </p:spPr>
      </p:sp>
      <p:sp>
        <p:nvSpPr>
          <p:cNvPr id="30" name="Text 28"/>
          <p:cNvSpPr/>
          <p:nvPr/>
        </p:nvSpPr>
        <p:spPr>
          <a:xfrm>
            <a:off x="658368" y="401421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1280160" y="39319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Decade of Discipline (Bou) vs Year of Breakdown (Johnson)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1280160" y="4233672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2014–2024: controlled growth ~3.5%/yr, balanced budgets, 27 financial reports. 2025: 14.5% spending jump, $193K undocumented, $98K cash left.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Bocar Condominium Association  |  Expense Evolution Analysis  |  2014–2025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Budget Income vs. Expenses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2014–2024: budget figures (near-balanced). 2025: PROJECTED ACTUALS from BvA 8-month data — over budget by $202K.</a:t>
            </a:r>
            <a:endParaRPr lang="en-US" sz="11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1005840"/>
          <a:ext cx="5486400" cy="25603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5943600" y="10058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 NET (Surplus/Deficit)</a:t>
            </a:r>
            <a:endParaRPr lang="en-US" sz="1000" dirty="0"/>
          </a:p>
        </p:txBody>
      </p:sp>
      <p:sp>
        <p:nvSpPr>
          <p:cNvPr id="6" name="Shape 3"/>
          <p:cNvSpPr/>
          <p:nvPr/>
        </p:nvSpPr>
        <p:spPr>
          <a:xfrm>
            <a:off x="5943600" y="1371600"/>
            <a:ext cx="2926080" cy="347472"/>
          </a:xfrm>
          <a:prstGeom prst="rect">
            <a:avLst/>
          </a:prstGeom>
          <a:solidFill>
            <a:srgbClr val="FFF0F0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989320" y="1371600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995160" y="1371600"/>
            <a:ext cx="868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($11,000)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7909560" y="137160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BCA only; pre-BMA merger</a:t>
            </a:r>
            <a:endParaRPr lang="en-US" sz="700" dirty="0"/>
          </a:p>
        </p:txBody>
      </p:sp>
      <p:sp>
        <p:nvSpPr>
          <p:cNvPr id="10" name="Shape 7"/>
          <p:cNvSpPr/>
          <p:nvPr/>
        </p:nvSpPr>
        <p:spPr>
          <a:xfrm>
            <a:off x="5943600" y="1755648"/>
            <a:ext cx="2926080" cy="347472"/>
          </a:xfrm>
          <a:prstGeom prst="rect">
            <a:avLst/>
          </a:prstGeom>
          <a:solidFill>
            <a:srgbClr val="FFF0F0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989320" y="1755648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6995160" y="1755648"/>
            <a:ext cx="868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($78,967)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7909560" y="1755648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Includes $204K roof loan</a:t>
            </a:r>
            <a:endParaRPr lang="en-US" sz="700" dirty="0"/>
          </a:p>
        </p:txBody>
      </p:sp>
      <p:sp>
        <p:nvSpPr>
          <p:cNvPr id="14" name="Shape 11"/>
          <p:cNvSpPr/>
          <p:nvPr/>
        </p:nvSpPr>
        <p:spPr>
          <a:xfrm>
            <a:off x="5943600" y="2139696"/>
            <a:ext cx="2926080" cy="347472"/>
          </a:xfrm>
          <a:prstGeom prst="rect">
            <a:avLst/>
          </a:prstGeom>
          <a:solidFill>
            <a:srgbClr val="F0F4FF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989320" y="2139696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6995160" y="2139696"/>
            <a:ext cx="868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66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7909560" y="2139696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Balanced</a:t>
            </a:r>
            <a:endParaRPr lang="en-US" sz="700" dirty="0"/>
          </a:p>
        </p:txBody>
      </p:sp>
      <p:sp>
        <p:nvSpPr>
          <p:cNvPr id="18" name="Shape 15"/>
          <p:cNvSpPr/>
          <p:nvPr/>
        </p:nvSpPr>
        <p:spPr>
          <a:xfrm>
            <a:off x="5943600" y="2523744"/>
            <a:ext cx="2926080" cy="347472"/>
          </a:xfrm>
          <a:prstGeom prst="rect">
            <a:avLst/>
          </a:prstGeom>
          <a:solidFill>
            <a:srgbClr val="FFF0F0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989320" y="2523744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6995160" y="2523744"/>
            <a:ext cx="868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($12,638)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7909560" y="2523744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Minor deficit</a:t>
            </a:r>
            <a:endParaRPr lang="en-US" sz="700" dirty="0"/>
          </a:p>
        </p:txBody>
      </p:sp>
      <p:sp>
        <p:nvSpPr>
          <p:cNvPr id="22" name="Shape 19"/>
          <p:cNvSpPr/>
          <p:nvPr/>
        </p:nvSpPr>
        <p:spPr>
          <a:xfrm>
            <a:off x="5943600" y="2907792"/>
            <a:ext cx="2926080" cy="347472"/>
          </a:xfrm>
          <a:prstGeom prst="rect">
            <a:avLst/>
          </a:prstGeom>
          <a:solidFill>
            <a:srgbClr val="F0F4FF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5989320" y="2907792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2021–2024</a:t>
            </a:r>
            <a:endParaRPr lang="en-US" sz="900" dirty="0"/>
          </a:p>
        </p:txBody>
      </p:sp>
      <p:sp>
        <p:nvSpPr>
          <p:cNvPr id="24" name="Text 21"/>
          <p:cNvSpPr/>
          <p:nvPr/>
        </p:nvSpPr>
        <p:spPr>
          <a:xfrm>
            <a:off x="6995160" y="2907792"/>
            <a:ext cx="868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66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7909560" y="2907792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balanced</a:t>
            </a:r>
            <a:endParaRPr lang="en-US" sz="700" dirty="0"/>
          </a:p>
        </p:txBody>
      </p:sp>
      <p:sp>
        <p:nvSpPr>
          <p:cNvPr id="26" name="Shape 23"/>
          <p:cNvSpPr/>
          <p:nvPr/>
        </p:nvSpPr>
        <p:spPr>
          <a:xfrm>
            <a:off x="5943600" y="3291840"/>
            <a:ext cx="292608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5989320" y="3291840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Budget</a:t>
            </a:r>
            <a:endParaRPr lang="en-US" sz="900" dirty="0"/>
          </a:p>
        </p:txBody>
      </p:sp>
      <p:sp>
        <p:nvSpPr>
          <p:cNvPr id="28" name="Text 25"/>
          <p:cNvSpPr/>
          <p:nvPr/>
        </p:nvSpPr>
        <p:spPr>
          <a:xfrm>
            <a:off x="6995160" y="3291840"/>
            <a:ext cx="868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66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7909560" y="329184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Approved: $1.86M balanced</a:t>
            </a:r>
            <a:endParaRPr lang="en-US" sz="700" dirty="0"/>
          </a:p>
        </p:txBody>
      </p:sp>
      <p:sp>
        <p:nvSpPr>
          <p:cNvPr id="30" name="Shape 27"/>
          <p:cNvSpPr/>
          <p:nvPr/>
        </p:nvSpPr>
        <p:spPr>
          <a:xfrm>
            <a:off x="5943600" y="3675888"/>
            <a:ext cx="2926080" cy="347472"/>
          </a:xfrm>
          <a:prstGeom prst="rect">
            <a:avLst/>
          </a:prstGeom>
          <a:solidFill>
            <a:srgbClr val="FFF0F0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5989320" y="3675888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Actual</a:t>
            </a:r>
            <a:endParaRPr lang="en-US" sz="900" dirty="0"/>
          </a:p>
        </p:txBody>
      </p:sp>
      <p:sp>
        <p:nvSpPr>
          <p:cNvPr id="32" name="Text 29"/>
          <p:cNvSpPr/>
          <p:nvPr/>
        </p:nvSpPr>
        <p:spPr>
          <a:xfrm>
            <a:off x="6995160" y="3675888"/>
            <a:ext cx="868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($167,625)</a:t>
            </a:r>
            <a:endParaRPr lang="en-US" sz="1000" dirty="0"/>
          </a:p>
        </p:txBody>
      </p:sp>
      <p:sp>
        <p:nvSpPr>
          <p:cNvPr id="33" name="Text 30"/>
          <p:cNvSpPr/>
          <p:nvPr/>
        </p:nvSpPr>
        <p:spPr>
          <a:xfrm>
            <a:off x="7909560" y="3675888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$202K OVER budget</a:t>
            </a:r>
            <a:endParaRPr lang="en-US" sz="700" dirty="0"/>
          </a:p>
        </p:txBody>
      </p:sp>
      <p:sp>
        <p:nvSpPr>
          <p:cNvPr id="34" name="Shape 31"/>
          <p:cNvSpPr/>
          <p:nvPr/>
        </p:nvSpPr>
        <p:spPr>
          <a:xfrm>
            <a:off x="457200" y="4023360"/>
            <a:ext cx="82296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35" name="Text 32"/>
          <p:cNvSpPr/>
          <p:nvPr/>
        </p:nvSpPr>
        <p:spPr>
          <a:xfrm>
            <a:off x="640080" y="4041648"/>
            <a:ext cx="7863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Budget: $1.86M balanced. Actual spending: $2.065M (+$202K over budget). Net deficit after cable income ($59K): ($168K). Insurance alone was $77K over budget.</a:t>
            </a:r>
            <a:endParaRPr lang="en-US" sz="1000" dirty="0"/>
          </a:p>
        </p:txBody>
      </p:sp>
      <p:sp>
        <p:nvSpPr>
          <p:cNvPr id="36" name="Text 33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Bocar Condominium Association  |  Expense Evolution Analysis  |  2014–2025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Total Budget Growth: Responsible &amp; Gradual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Expenses tracked at ~3.5%/yr growth (2014–2024). 2025 actual spending jumped to $2.065M — a 14.5% increase and $202K over budget.</a:t>
            </a:r>
            <a:endParaRPr lang="en-US" sz="12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280160"/>
          <a:ext cx="82296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Bocar Condominium Association  |  Expense Evolution Analysis  |  2014–2025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Expense Composition by Year</a:t>
            </a:r>
            <a:endParaRPr lang="en-US" sz="28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914400"/>
          <a:ext cx="8595360" cy="38404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Bocar Condominium Association  |  Expense Evolution Analysis  |  2014–2025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Insurance: 55% of All Cost Increases Since 2018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+$345K increase in insurance alone = 55% of the total $627K increase. But part of this is NOT real insurance premium.</a:t>
            </a:r>
            <a:endParaRPr lang="en-US" sz="11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960120"/>
          <a:ext cx="5029200" cy="2286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577840" y="960120"/>
            <a:ext cx="320040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5577840" y="960120"/>
            <a:ext cx="54864" cy="493776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7" name="Text 4"/>
          <p:cNvSpPr/>
          <p:nvPr/>
        </p:nvSpPr>
        <p:spPr>
          <a:xfrm>
            <a:off x="5760720" y="978408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Cost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7040880" y="978408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$142K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5760720" y="1234440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Post-renegotiation low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5577840" y="1527048"/>
            <a:ext cx="320040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577840" y="1527048"/>
            <a:ext cx="54864" cy="493776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12" name="Text 9"/>
          <p:cNvSpPr/>
          <p:nvPr/>
        </p:nvSpPr>
        <p:spPr>
          <a:xfrm>
            <a:off x="5760720" y="1545336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Cost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7040880" y="154533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$460K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5760720" y="1801368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25.5% of total budget</a:t>
            </a:r>
            <a:endParaRPr lang="en-US" sz="800" dirty="0"/>
          </a:p>
        </p:txBody>
      </p:sp>
      <p:sp>
        <p:nvSpPr>
          <p:cNvPr id="15" name="Shape 12"/>
          <p:cNvSpPr/>
          <p:nvPr/>
        </p:nvSpPr>
        <p:spPr>
          <a:xfrm>
            <a:off x="5577840" y="2093976"/>
            <a:ext cx="320040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5577840" y="2093976"/>
            <a:ext cx="54864" cy="493776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17" name="Text 14"/>
          <p:cNvSpPr/>
          <p:nvPr/>
        </p:nvSpPr>
        <p:spPr>
          <a:xfrm>
            <a:off x="5760720" y="2112264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Actual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7040880" y="2112264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$487K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5760720" y="2368296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$77K over $410K budget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5577840" y="2660904"/>
            <a:ext cx="320040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5577840" y="2660904"/>
            <a:ext cx="54864" cy="493776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22" name="Text 19"/>
          <p:cNvSpPr/>
          <p:nvPr/>
        </p:nvSpPr>
        <p:spPr>
          <a:xfrm>
            <a:off x="5760720" y="2679192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Increase</a:t>
            </a:r>
            <a:endParaRPr lang="en-US" sz="900" dirty="0"/>
          </a:p>
        </p:txBody>
      </p:sp>
      <p:sp>
        <p:nvSpPr>
          <p:cNvPr id="23" name="Text 20"/>
          <p:cNvSpPr/>
          <p:nvPr/>
        </p:nvSpPr>
        <p:spPr>
          <a:xfrm>
            <a:off x="7040880" y="2679192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+$345K</a:t>
            </a:r>
            <a:endParaRPr lang="en-US" sz="1600" dirty="0"/>
          </a:p>
        </p:txBody>
      </p:sp>
      <p:sp>
        <p:nvSpPr>
          <p:cNvPr id="24" name="Text 21"/>
          <p:cNvSpPr/>
          <p:nvPr/>
        </p:nvSpPr>
        <p:spPr>
          <a:xfrm>
            <a:off x="5760720" y="2935224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55% of ALL cost growth</a:t>
            </a:r>
            <a:endParaRPr lang="en-US" sz="800" dirty="0"/>
          </a:p>
        </p:txBody>
      </p:sp>
      <p:sp>
        <p:nvSpPr>
          <p:cNvPr id="25" name="Shape 22"/>
          <p:cNvSpPr/>
          <p:nvPr/>
        </p:nvSpPr>
        <p:spPr>
          <a:xfrm>
            <a:off x="274320" y="3383280"/>
            <a:ext cx="8595360" cy="960120"/>
          </a:xfrm>
          <a:prstGeom prst="rect">
            <a:avLst/>
          </a:prstGeom>
          <a:solidFill>
            <a:srgbClr val="FFFFFF"/>
          </a:solidFill>
          <a:ln w="19050">
            <a:solidFill>
              <a:srgbClr val="990011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274320" y="3383280"/>
            <a:ext cx="73152" cy="960120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27" name="Text 24"/>
          <p:cNvSpPr/>
          <p:nvPr/>
        </p:nvSpPr>
        <p:spPr>
          <a:xfrm>
            <a:off x="548640" y="3401568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 CRITICAL: Johnson billed services through his insurance company</a:t>
            </a:r>
            <a:endParaRPr lang="en-US" sz="1200" dirty="0"/>
          </a:p>
        </p:txBody>
      </p:sp>
      <p:sp>
        <p:nvSpPr>
          <p:cNvPr id="28" name="Text 25"/>
          <p:cNvSpPr/>
          <p:nvPr/>
        </p:nvSpPr>
        <p:spPr>
          <a:xfrm>
            <a:off x="548640" y="3703320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Kevin Johnson routed service charges to the association through his insurance firm, inflating the reported GL 7350 “Insurance” cost. Part of the $487K is NOT actual insurance premium — it includes hidden fees for Johnson’s services. A forensic audit of GL 7350 is required to separate genuine premium from embedded service charges.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Bocar Condominium Association  |  Expense Evolution Analysis  |  2014–2025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Debt Service: Properly Managed Loan Obligations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Roof loan in 2018 ($204K), refinanced in 2020, new obligations from 2024 renovation. All member-approved.</a:t>
            </a:r>
            <a:endParaRPr lang="en-US" sz="11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1005840"/>
          <a:ext cx="5029200" cy="23774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577840" y="1097280"/>
            <a:ext cx="54864" cy="457200"/>
          </a:xfrm>
          <a:prstGeom prst="rect">
            <a:avLst/>
          </a:prstGeom>
          <a:solidFill>
            <a:srgbClr val="FFC000"/>
          </a:solidFill>
          <a:ln/>
        </p:spPr>
      </p:sp>
      <p:sp>
        <p:nvSpPr>
          <p:cNvPr id="6" name="Text 3"/>
          <p:cNvSpPr/>
          <p:nvPr/>
        </p:nvSpPr>
        <p:spPr>
          <a:xfrm>
            <a:off x="5760720" y="109728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C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5760720" y="129844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 7065: Roof Loan Amort &amp; Interest = $204K (combined)</a:t>
            </a:r>
            <a:endParaRPr lang="en-US" sz="800" dirty="0"/>
          </a:p>
        </p:txBody>
      </p:sp>
      <p:sp>
        <p:nvSpPr>
          <p:cNvPr id="8" name="Shape 5"/>
          <p:cNvSpPr/>
          <p:nvPr/>
        </p:nvSpPr>
        <p:spPr>
          <a:xfrm>
            <a:off x="5577840" y="1691640"/>
            <a:ext cx="54864" cy="4572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9" name="Text 6"/>
          <p:cNvSpPr/>
          <p:nvPr/>
        </p:nvSpPr>
        <p:spPr>
          <a:xfrm>
            <a:off x="5760720" y="169164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2019–2022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5760720" y="189280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Amortizing: Interest dropped from $62K→$34.5K as loan was paid down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5577840" y="2286000"/>
            <a:ext cx="54864" cy="457200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12" name="Text 9"/>
          <p:cNvSpPr/>
          <p:nvPr/>
        </p:nvSpPr>
        <p:spPr>
          <a:xfrm>
            <a:off x="5760720" y="228600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2024–2025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5760720" y="248716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budget $268.5K. 2025 actual: Interest $62K + Principal $196K = $258K (budget was $291K)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457200" y="3840480"/>
            <a:ext cx="8229600" cy="7315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640080" y="3858768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loan was member-approved. Interest expense is included in the budget Total Expenses.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640080" y="416052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2018 'deficit' of ($79K) = budgeted loan payments exceeding that year's assessment income. This was the Board's deliberate amortization strategy, not mismanagement.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Bocar Condominium Association  |  Expense Evolution Analysis  |  2014–2025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Expense Category Trends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 rates 2014→2024 (pre-Johnson) | Insurance dominated, most others grew at or below inflation</a:t>
            </a:r>
            <a:endParaRPr lang="en-US" sz="1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914400"/>
          <a:ext cx="548640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6035040" y="9144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→ 2024 GROWTH</a:t>
            </a:r>
            <a:endParaRPr lang="en-US" sz="1000" dirty="0"/>
          </a:p>
        </p:txBody>
      </p:sp>
      <p:sp>
        <p:nvSpPr>
          <p:cNvPr id="6" name="Shape 3"/>
          <p:cNvSpPr/>
          <p:nvPr/>
        </p:nvSpPr>
        <p:spPr>
          <a:xfrm>
            <a:off x="6035040" y="1234440"/>
            <a:ext cx="2834640" cy="347472"/>
          </a:xfrm>
          <a:prstGeom prst="rect">
            <a:avLst/>
          </a:prstGeom>
          <a:solidFill>
            <a:srgbClr val="F0F4FF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6080760" y="1234440"/>
            <a:ext cx="1188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7315200" y="1234440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+92%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8092440" y="1234440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90011"/>
                </a:solidFill>
              </a:rPr>
              <a:t>⚠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6035040" y="1618488"/>
            <a:ext cx="283464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080760" y="1618488"/>
            <a:ext cx="1188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472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Utilities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7315200" y="1618488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+15%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8092440" y="1618488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6035040" y="2002536"/>
            <a:ext cx="2834640" cy="347472"/>
          </a:xfrm>
          <a:prstGeom prst="rect">
            <a:avLst/>
          </a:prstGeom>
          <a:solidFill>
            <a:srgbClr val="F0F4FF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080760" y="2002536"/>
            <a:ext cx="1188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70AD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7315200" y="2002536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+29%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8092440" y="2002536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6035040" y="2386584"/>
            <a:ext cx="283464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6080760" y="2386584"/>
            <a:ext cx="1188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B9B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Landscaping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7315200" y="2386584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+18%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8092440" y="2386584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6035040" y="2770632"/>
            <a:ext cx="2834640" cy="347472"/>
          </a:xfrm>
          <a:prstGeom prst="rect">
            <a:avLst/>
          </a:prstGeom>
          <a:solidFill>
            <a:srgbClr val="F0F4FF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6080760" y="2770632"/>
            <a:ext cx="1188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D7D3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Labor</a:t>
            </a:r>
            <a:endParaRPr lang="en-US" sz="900" dirty="0"/>
          </a:p>
        </p:txBody>
      </p:sp>
      <p:sp>
        <p:nvSpPr>
          <p:cNvPr id="24" name="Text 21"/>
          <p:cNvSpPr/>
          <p:nvPr/>
        </p:nvSpPr>
        <p:spPr>
          <a:xfrm>
            <a:off x="7315200" y="2770632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+59%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8092440" y="2770632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90011"/>
                </a:solidFill>
              </a:rPr>
              <a:t>⚠</a:t>
            </a:r>
            <a:endParaRPr lang="en-US" sz="1200" dirty="0"/>
          </a:p>
        </p:txBody>
      </p:sp>
      <p:sp>
        <p:nvSpPr>
          <p:cNvPr id="26" name="Shape 23"/>
          <p:cNvSpPr/>
          <p:nvPr/>
        </p:nvSpPr>
        <p:spPr>
          <a:xfrm>
            <a:off x="6035040" y="3154680"/>
            <a:ext cx="2834640" cy="347472"/>
          </a:xfrm>
          <a:prstGeom prst="rect">
            <a:avLst/>
          </a:prstGeom>
          <a:solidFill>
            <a:srgbClr val="FFFFFF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6080760" y="3154680"/>
            <a:ext cx="1188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644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</a:t>
            </a:r>
            <a:endParaRPr lang="en-US" sz="900" dirty="0"/>
          </a:p>
        </p:txBody>
      </p:sp>
      <p:sp>
        <p:nvSpPr>
          <p:cNvPr id="28" name="Text 25"/>
          <p:cNvSpPr/>
          <p:nvPr/>
        </p:nvSpPr>
        <p:spPr>
          <a:xfrm>
            <a:off x="7315200" y="3154680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66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-40%</a:t>
            </a:r>
            <a:endParaRPr lang="en-US" sz="1100" dirty="0"/>
          </a:p>
        </p:txBody>
      </p:sp>
      <p:sp>
        <p:nvSpPr>
          <p:cNvPr id="29" name="Text 26"/>
          <p:cNvSpPr/>
          <p:nvPr/>
        </p:nvSpPr>
        <p:spPr>
          <a:xfrm>
            <a:off x="8092440" y="3154680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06600"/>
                </a:solidFill>
              </a:rPr>
              <a:t>✓</a:t>
            </a:r>
            <a:endParaRPr lang="en-US" sz="1200" dirty="0"/>
          </a:p>
        </p:txBody>
      </p:sp>
      <p:sp>
        <p:nvSpPr>
          <p:cNvPr id="30" name="Shape 27"/>
          <p:cNvSpPr/>
          <p:nvPr/>
        </p:nvSpPr>
        <p:spPr>
          <a:xfrm>
            <a:off x="6035040" y="3538728"/>
            <a:ext cx="2834640" cy="347472"/>
          </a:xfrm>
          <a:prstGeom prst="rect">
            <a:avLst/>
          </a:prstGeom>
          <a:solidFill>
            <a:srgbClr val="F0F4FF"/>
          </a:solidFill>
          <a:ln w="3810">
            <a:solidFill>
              <a:srgbClr val="E0E0E0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6080760" y="3538728"/>
            <a:ext cx="1188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5A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Repairs</a:t>
            </a:r>
            <a:endParaRPr lang="en-US" sz="900" dirty="0"/>
          </a:p>
        </p:txBody>
      </p:sp>
      <p:sp>
        <p:nvSpPr>
          <p:cNvPr id="32" name="Text 29"/>
          <p:cNvSpPr/>
          <p:nvPr/>
        </p:nvSpPr>
        <p:spPr>
          <a:xfrm>
            <a:off x="7315200" y="3538728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66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-7%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8092440" y="3538728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06600"/>
                </a:solidFill>
              </a:rPr>
              <a:t>✓</a:t>
            </a:r>
            <a:endParaRPr lang="en-US" sz="1200" dirty="0"/>
          </a:p>
        </p:txBody>
      </p:sp>
      <p:sp>
        <p:nvSpPr>
          <p:cNvPr id="34" name="Text 31"/>
          <p:cNvSpPr/>
          <p:nvPr/>
        </p:nvSpPr>
        <p:spPr>
          <a:xfrm>
            <a:off x="457200" y="42062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Insurance = 55% of total increase since 2018. Part of insurance cost includes Johnson’s service charges billed through his insurance company.</a:t>
            </a:r>
            <a:endParaRPr lang="en-US" sz="900" dirty="0"/>
          </a:p>
        </p:txBody>
      </p:sp>
      <p:sp>
        <p:nvSpPr>
          <p:cNvPr id="35" name="Text 32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Bocar Condominium Association  |  Expense Evolution Analysis  |  2014–2025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Cost Shift: Landscaping &amp; Repairs DOWN → Labor &amp; Security UP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Landscaping + Repairs dropped $31K while Labor + Security surged $154K. Money moved from property to personnel.</a:t>
            </a:r>
            <a:endParaRPr lang="en-US" sz="11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1005840"/>
          <a:ext cx="8595360" cy="24688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3611880"/>
            <a:ext cx="54864" cy="384048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361188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Labor ↑ +$61K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2148840" y="3611880"/>
            <a:ext cx="6583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$112K (2018) → $173K (2025 actual). +54%. CMS→Payroll switch mid-2025 at higher rate. Budget $155K, actual $173K (+$18K over).</a:t>
            </a:r>
            <a:endParaRPr lang="en-US" sz="900" dirty="0"/>
          </a:p>
        </p:txBody>
      </p:sp>
      <p:sp>
        <p:nvSpPr>
          <p:cNvPr id="8" name="Shape 5"/>
          <p:cNvSpPr/>
          <p:nvPr/>
        </p:nvSpPr>
        <p:spPr>
          <a:xfrm>
            <a:off x="457200" y="4069080"/>
            <a:ext cx="54864" cy="384048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9" name="Text 6"/>
          <p:cNvSpPr/>
          <p:nvPr/>
        </p:nvSpPr>
        <p:spPr>
          <a:xfrm>
            <a:off x="640080" y="406908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 ↑ +$93K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2148840" y="4069080"/>
            <a:ext cx="6583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$208K (2018) → $301K (2025 actual). +45%. Fire alarm fees $31K vs $1K budget. Guard contract $47K over budget.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457200" y="4526280"/>
            <a:ext cx="54864" cy="384048"/>
          </a:xfrm>
          <a:prstGeom prst="rect">
            <a:avLst/>
          </a:prstGeom>
          <a:solidFill>
            <a:srgbClr val="70AD47"/>
          </a:solidFill>
          <a:ln/>
        </p:spPr>
      </p:sp>
      <p:sp>
        <p:nvSpPr>
          <p:cNvPr id="12" name="Text 9"/>
          <p:cNvSpPr/>
          <p:nvPr/>
        </p:nvSpPr>
        <p:spPr>
          <a:xfrm>
            <a:off x="640080" y="452628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0AD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Landscaping ↓ -$57K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2148840" y="4526280"/>
            <a:ext cx="6583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$155K (2018) → $98K (2025 actual). -37%. Deferred maintenance. Some costs shifted to undocumented ($156K includes mulch, tennis court).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Bocar Condominium Association  |  Expense Evolution Analysis  |  2014–2025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Management &amp; Admin: Leaner Then Reversed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 DECREASED 40% from $98K (2014) to $59K (2024). 2025 actual: $65K (+10% over 2024). Misc admin (GL 7032): $6.7K actual vs $3K budget.</a:t>
            </a:r>
            <a:endParaRPr lang="en-US" sz="11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280160"/>
          <a:ext cx="5029200" cy="2286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760720" y="1371600"/>
            <a:ext cx="54864" cy="384048"/>
          </a:xfrm>
          <a:prstGeom prst="rect">
            <a:avLst/>
          </a:prstGeom>
          <a:solidFill>
            <a:srgbClr val="4472C4"/>
          </a:solidFill>
          <a:ln/>
        </p:spPr>
      </p:sp>
      <p:sp>
        <p:nvSpPr>
          <p:cNvPr id="6" name="Text 3"/>
          <p:cNvSpPr/>
          <p:nvPr/>
        </p:nvSpPr>
        <p:spPr>
          <a:xfrm>
            <a:off x="5989320" y="1371600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Legal fees: $60K (2014) → $10K (2024) as governance stabilized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5760720" y="1828800"/>
            <a:ext cx="54864" cy="384048"/>
          </a:xfrm>
          <a:prstGeom prst="rect">
            <a:avLst/>
          </a:prstGeom>
          <a:solidFill>
            <a:srgbClr val="4472C4"/>
          </a:solidFill>
          <a:ln/>
        </p:spPr>
      </p:sp>
      <p:sp>
        <p:nvSpPr>
          <p:cNvPr id="8" name="Text 5"/>
          <p:cNvSpPr/>
          <p:nvPr/>
        </p:nvSpPr>
        <p:spPr>
          <a:xfrm>
            <a:off x="5989320" y="1828800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Management fee held at $19K–$28K for a decade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5760720" y="2286000"/>
            <a:ext cx="54864" cy="384048"/>
          </a:xfrm>
          <a:prstGeom prst="rect">
            <a:avLst/>
          </a:prstGeom>
          <a:solidFill>
            <a:srgbClr val="4472C4"/>
          </a:solidFill>
          <a:ln/>
        </p:spPr>
      </p:sp>
      <p:sp>
        <p:nvSpPr>
          <p:cNvPr id="10" name="Text 7"/>
          <p:cNvSpPr/>
          <p:nvPr/>
        </p:nvSpPr>
        <p:spPr>
          <a:xfrm>
            <a:off x="5989320" y="2286000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fee steady at $6K–$6.5K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5760720" y="2743200"/>
            <a:ext cx="54864" cy="384048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12" name="Text 9"/>
          <p:cNvSpPr/>
          <p:nvPr/>
        </p:nvSpPr>
        <p:spPr>
          <a:xfrm>
            <a:off x="5989320" y="2743200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2025: Misc Admin actual $6.7K vs budget $3K (2.2x over)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5760720" y="3200400"/>
            <a:ext cx="54864" cy="384048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14" name="Text 11"/>
          <p:cNvSpPr/>
          <p:nvPr/>
        </p:nvSpPr>
        <p:spPr>
          <a:xfrm>
            <a:off x="5989320" y="3200400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2025: Mgmt fee actual $21K (8mo) → $32K projected vs $28K budget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Bocar Condominium Association  |  Expense Evolution Analysis  |  2014–2025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BCA Expense Evolution 2014-2025 v5 — Actuals-Based Analysis</dc:title>
  <dc:subject>PptxGenJS Presentation</dc:subject>
  <dc:creator>Bocar Condominium Association</dc:creator>
  <cp:lastModifiedBy>Bocar Condominium Association</cp:lastModifiedBy>
  <cp:revision>1</cp:revision>
  <dcterms:created xsi:type="dcterms:W3CDTF">2026-03-27T17:17:20Z</dcterms:created>
  <dcterms:modified xsi:type="dcterms:W3CDTF">2026-03-27T17:17:20Z</dcterms:modified>
</cp:coreProperties>
</file>