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charts/chart1.xml" ContentType="application/vnd.openxmlformats-officedocument.drawingml.chart+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notesMasterIdLst>
    <p:notesMasterId r:id="rId14"/>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notesMaster" Target="notesMasters/notesMaster1.xml"/><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s>
</file>

<file path=ppt/charts/_rels/chart1.xml.rels><?xml version="1.0" encoding="UTF-8" standalone="yes"?><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roundedCorners val="1"/>
  <c:chart>
    <c:autoTitleDeleted val="1"/>
    <c:plotArea>
      <c:layout/>
      <c:barChart>
        <c:barDir val="bar"/>
        <c:grouping val="clustered"/>
        <c:varyColors val="0"/>
        <c:ser>
          <c:idx val="0"/>
          <c:order val="0"/>
          <c:tx>
            <c:strRef>
              <c:f>Sheet1!$B$1</c:f>
              <c:strCache>
                <c:ptCount val="1"/>
                <c:pt idx="0">
                  <c:v>Change ($)</c:v>
                </c:pt>
              </c:strCache>
            </c:strRef>
          </c:tx>
          <c:spPr>
            <a:solidFill>
              <a:srgbClr val="CC0000"/>
            </a:solidFill>
            <a:effectLst/>
          </c:spPr>
          <c:invertIfNegative val="0"/>
          <c:dLbls>
            <c:numFmt formatCode="#,##0" sourceLinked="0"/>
            <c:txPr>
              <a:bodyPr/>
              <a:lstStyle/>
              <a:p>
                <a:pPr>
                  <a:defRPr b="0" i="0" strike="noStrike" sz="1200" u="none">
                    <a:solidFill>
                      <a:srgbClr val="000000"/>
                    </a:solidFill>
                    <a:latin typeface="Arial"/>
                  </a:defRPr>
                </a:pPr>
              </a:p>
            </c:txPr>
            <c:showLegendKey val="0"/>
            <c:showVal val="0"/>
            <c:showCatName val="0"/>
            <c:showSerName val="0"/>
            <c:showPercent val="0"/>
            <c:showBubbleSize val="0"/>
            <c:showLeaderLines val="0"/>
          </c:dLbls>
          <c:dPt>
            <c:idx val="0"/>
            <c:invertIfNegative val="0"/>
            <c:bubble3D val="0"/>
            <c:spPr>
              <a:solidFill>
                <a:srgbClr val="CC0000"/>
              </a:solidFill>
              <a:effectLst/>
            </c:spPr>
          </c:dPt>
          <c:dPt>
            <c:idx val="1"/>
            <c:invertIfNegative val="0"/>
            <c:bubble3D val="0"/>
            <c:spPr>
              <a:solidFill>
                <a:srgbClr val="CC0000"/>
              </a:solidFill>
              <a:effectLst/>
            </c:spPr>
          </c:dPt>
          <c:dPt>
            <c:idx val="2"/>
            <c:invertIfNegative val="0"/>
            <c:bubble3D val="0"/>
            <c:spPr>
              <a:solidFill>
                <a:srgbClr val="CC0000"/>
              </a:solidFill>
              <a:effectLst/>
            </c:spPr>
          </c:dPt>
          <c:dPt>
            <c:idx val="3"/>
            <c:invertIfNegative val="0"/>
            <c:bubble3D val="0"/>
            <c:spPr>
              <a:solidFill>
                <a:srgbClr val="CC0000"/>
              </a:solidFill>
              <a:effectLst/>
            </c:spPr>
          </c:dPt>
          <c:dPt>
            <c:idx val="4"/>
            <c:invertIfNegative val="0"/>
            <c:bubble3D val="0"/>
            <c:spPr>
              <a:solidFill>
                <a:srgbClr val="CC0000"/>
              </a:solidFill>
              <a:effectLst/>
            </c:spPr>
          </c:dPt>
          <c:dPt>
            <c:idx val="5"/>
            <c:invertIfNegative val="0"/>
            <c:bubble3D val="0"/>
            <c:spPr>
              <a:solidFill>
                <a:srgbClr val="CC0000"/>
              </a:solidFill>
              <a:effectLst/>
            </c:spPr>
          </c:dPt>
          <c:dPt>
            <c:idx val="6"/>
            <c:invertIfNegative val="0"/>
            <c:bubble3D val="0"/>
            <c:spPr>
              <a:solidFill>
                <a:srgbClr val="228B22"/>
              </a:solidFill>
              <a:effectLst/>
            </c:spPr>
          </c:dPt>
          <c:dPt>
            <c:idx val="7"/>
            <c:invertIfNegative val="0"/>
            <c:bubble3D val="0"/>
            <c:spPr>
              <a:solidFill>
                <a:srgbClr val="228B22"/>
              </a:solidFill>
              <a:effectLst/>
            </c:spPr>
          </c:dPt>
          <c:dPt>
            <c:idx val="8"/>
            <c:invertIfNegative val="0"/>
            <c:bubble3D val="0"/>
            <c:spPr>
              <a:solidFill>
                <a:srgbClr val="228B22"/>
              </a:solidFill>
              <a:effectLst/>
            </c:spPr>
          </c:dPt>
          <c:cat>
            <c:multiLvlStrRef>
              <c:f>Sheet1!$A$2:$A$10</c:f>
              <c:multiLvlStrCache>
                <c:ptCount val="9"/>
                <c:lvl>
                  <c:pt idx="0">
                    <c:v>Insurance</c:v>
                  </c:pt>
                  <c:pt idx="1">
                    <c:v>Security</c:v>
                  </c:pt>
                  <c:pt idx="2">
                    <c:v>Labor</c:v>
                  </c:pt>
                  <c:pt idx="3">
                    <c:v>Debt Service</c:v>
                  </c:pt>
                  <c:pt idx="4">
                    <c:v>Reserves</c:v>
                  </c:pt>
                  <c:pt idx="5">
                    <c:v>Repairs</c:v>
                  </c:pt>
                  <c:pt idx="6">
                    <c:v>Admin</c:v>
                  </c:pt>
                  <c:pt idx="7">
                    <c:v>Utilities</c:v>
                  </c:pt>
                  <c:pt idx="8">
                    <c:v>Landscaping</c:v>
                  </c:pt>
                </c:lvl>
              </c:multiLvlStrCache>
            </c:multiLvlStrRef>
          </c:cat>
          <c:val>
            <c:numRef>
              <c:f>Sheet1!$B$2:$B$10</c:f>
              <c:numCache>
                <c:formatCode>General</c:formatCode>
                <c:ptCount val="9"/>
                <c:pt idx="0">
                  <c:v>344742</c:v>
                </c:pt>
                <c:pt idx="1">
                  <c:v>93173</c:v>
                </c:pt>
                <c:pt idx="2">
                  <c:v>60895</c:v>
                </c:pt>
                <c:pt idx="3">
                  <c:v>54084</c:v>
                </c:pt>
                <c:pt idx="4">
                  <c:v>30879</c:v>
                </c:pt>
                <c:pt idx="5">
                  <c:v>25383</c:v>
                </c:pt>
                <c:pt idx="6">
                  <c:v>-680</c:v>
                </c:pt>
                <c:pt idx="7">
                  <c:v>-23106</c:v>
                </c:pt>
                <c:pt idx="8">
                  <c:v>-56672</c:v>
                </c:pt>
              </c:numCache>
            </c:numRef>
          </c:val>
        </c:ser>
        <c:dLbls>
          <c:numFmt formatCode="#,##0" sourceLinked="0"/>
          <c:txPr>
            <a:bodyPr/>
            <a:lstStyle/>
            <a:p>
              <a:pPr>
                <a:defRPr b="0" i="0" strike="noStrike" sz="1200" u="none">
                  <a:solidFill>
                    <a:srgbClr val="000000"/>
                  </a:solidFill>
                  <a:latin typeface="Arial"/>
                </a:defRPr>
              </a:pPr>
            </a:p>
          </c:txPr>
          <c:showLegendKey val="0"/>
          <c:showVal val="0"/>
          <c:showCatName val="0"/>
          <c:showSerName val="0"/>
          <c:showPercent val="0"/>
          <c:showBubbleSize val="0"/>
          <c:showLeaderLines val="0"/>
        </c:dLbls>
        <c:gapWidth val="150"/>
        <c:overlap val="0"/>
        <c:axId val="2094734554"/>
        <c:axId val="2094734552"/>
        <c:axId val="2094734556"/>
      </c:barChart>
      <c:catAx>
        <c:axId val="2094734554"/>
        <c:scaling>
          <c:orientation val="minMax"/>
        </c:scaling>
        <c:delete val="0"/>
        <c:axPos val="l"/>
        <c:numFmt formatCode="General" sourceLinked="1"/>
        <c:majorTickMark val="out"/>
        <c:minorTickMark val="none"/>
        <c:tickLblPos val="nextTo"/>
        <c:spPr>
          <a:ln w="12700" cap="flat">
            <a:solidFill>
              <a:srgbClr val="888888"/>
            </a:solidFill>
            <a:prstDash val="solid"/>
            <a:round/>
          </a:ln>
        </c:spPr>
        <c:txPr>
          <a:bodyPr/>
          <a:lstStyle/>
          <a:p>
            <a:pPr>
              <a:defRPr sz="1000" b="0" i="0" u="none" strike="noStrike">
                <a:solidFill>
                  <a:srgbClr val="222222"/>
                </a:solidFill>
                <a:latin typeface="Arial"/>
              </a:defRPr>
            </a:pPr>
            <a:endParaRPr lang="en-US"/>
          </a:p>
        </c:txPr>
        <c:crossAx val="2094734552"/>
        <c:crosses val="autoZero"/>
        <c:auto val="1"/>
        <c:lblAlgn val="ctr"/>
        <c:noMultiLvlLbl val="1"/>
      </c:catAx>
      <c:valAx>
        <c:axId val="2094734552"/>
        <c:scaling>
          <c:orientation val="minMax"/>
        </c:scaling>
        <c:delete val="0"/>
        <c:axPos val="b"/>
        <c:majorGridlines>
          <c:spPr>
            <a:ln w="6350" cap="flat">
              <a:solidFill>
                <a:srgbClr val="E8E8E8"/>
              </a:solidFill>
              <a:prstDash val="solid"/>
              <a:round/>
            </a:ln>
          </c:spPr>
        </c:majorGridlines>
        <c:numFmt formatCode="General" sourceLinked="0"/>
        <c:majorTickMark val="out"/>
        <c:minorTickMark val="none"/>
        <c:tickLblPos val="low"/>
        <c:spPr>
          <a:ln w="12700" cap="flat">
            <a:solidFill>
              <a:srgbClr val="888888"/>
            </a:solidFill>
            <a:prstDash val="solid"/>
            <a:round/>
          </a:ln>
        </c:spPr>
        <c:txPr>
          <a:bodyPr/>
          <a:lstStyle/>
          <a:p>
            <a:pPr>
              <a:defRPr sz="800" b="0" i="0" u="none" strike="noStrike">
                <a:solidFill>
                  <a:srgbClr val="666666"/>
                </a:solidFill>
                <a:latin typeface="Arial"/>
              </a:defRPr>
            </a:pPr>
            <a:endParaRPr lang="en-US"/>
          </a:p>
        </c:txPr>
        <c:crossAx val="2094734554"/>
        <c:crosses val="autoZero"/>
        <c:crossBetween val="between"/>
      </c:valAx>
      <c:spPr>
        <a:noFill/>
        <a:ln>
          <a:noFill/>
        </a:ln>
        <a:effectLst/>
      </c:spPr>
    </c:plotArea>
    <c:plotVisOnly val="1"/>
    <c:dispBlanksAs val="span"/>
  </c:chart>
  <c:spPr>
    <a:noFill/>
    <a:ln>
      <a:noFill/>
    </a:ln>
    <a:effectLst/>
  </c:spPr>
  <c:externalData r:id="rId1">
    <c:autoUpdate val="0"/>
  </c:externalData>
</c:chartSpace>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chart" Target="/ppt/charts/chart1.xml"/><Relationship Id="rId2" Type="http://schemas.openxmlformats.org/officeDocument/2006/relationships/slideLayout" Target="../slideLayouts/slideLayout1.xml"/><Relationship Id="rId3"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E2761"/>
        </a:solidFill>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990011"/>
          </a:solidFill>
          <a:ln/>
        </p:spPr>
      </p:sp>
      <p:sp>
        <p:nvSpPr>
          <p:cNvPr id="3" name="Text 1"/>
          <p:cNvSpPr/>
          <p:nvPr/>
        </p:nvSpPr>
        <p:spPr>
          <a:xfrm>
            <a:off x="731520" y="914400"/>
            <a:ext cx="7680960" cy="731520"/>
          </a:xfrm>
          <a:prstGeom prst="rect">
            <a:avLst/>
          </a:prstGeom>
          <a:noFill/>
          <a:ln/>
        </p:spPr>
        <p:txBody>
          <a:bodyPr wrap="square" lIns="0" tIns="0" rIns="0" bIns="0" rtlCol="0" anchor="ctr"/>
          <a:lstStyle/>
          <a:p>
            <a:pPr indent="0" marL="0">
              <a:buNone/>
            </a:pPr>
            <a:r>
              <a:rPr lang="en-US" sz="3800" dirty="0">
                <a:solidFill>
                  <a:srgbClr val="FFFFFF"/>
                </a:solidFill>
                <a:latin typeface="Arial Black" pitchFamily="34" charset="0"/>
                <a:ea typeface="Arial Black" pitchFamily="34" charset="-122"/>
                <a:cs typeface="Arial Black" pitchFamily="34" charset="-120"/>
              </a:rPr>
              <a:t>BOCAR CONDOMINIUM</a:t>
            </a:r>
            <a:endParaRPr lang="en-US" sz="3800" dirty="0"/>
          </a:p>
        </p:txBody>
      </p:sp>
      <p:sp>
        <p:nvSpPr>
          <p:cNvPr id="4" name="Text 2"/>
          <p:cNvSpPr/>
          <p:nvPr/>
        </p:nvSpPr>
        <p:spPr>
          <a:xfrm>
            <a:off x="731520" y="1691640"/>
            <a:ext cx="7680960" cy="548640"/>
          </a:xfrm>
          <a:prstGeom prst="rect">
            <a:avLst/>
          </a:prstGeom>
          <a:noFill/>
          <a:ln/>
        </p:spPr>
        <p:txBody>
          <a:bodyPr wrap="square" lIns="0" tIns="0" rIns="0" bIns="0" rtlCol="0" anchor="ctr"/>
          <a:lstStyle/>
          <a:p>
            <a:pPr indent="0" marL="0">
              <a:buNone/>
            </a:pPr>
            <a:r>
              <a:rPr lang="en-US" sz="2600" b="1" spc="300" kern="0" dirty="0">
                <a:solidFill>
                  <a:srgbClr val="CC0000"/>
                </a:solidFill>
                <a:latin typeface="Arial" pitchFamily="34" charset="0"/>
                <a:ea typeface="Arial" pitchFamily="34" charset="-122"/>
                <a:cs typeface="Arial" pitchFamily="34" charset="-120"/>
              </a:rPr>
              <a:t>A PATH FORWARD</a:t>
            </a:r>
            <a:endParaRPr lang="en-US" sz="2600" dirty="0"/>
          </a:p>
        </p:txBody>
      </p:sp>
      <p:sp>
        <p:nvSpPr>
          <p:cNvPr id="5" name="Shape 3"/>
          <p:cNvSpPr/>
          <p:nvPr/>
        </p:nvSpPr>
        <p:spPr>
          <a:xfrm>
            <a:off x="731520" y="2423160"/>
            <a:ext cx="1828800" cy="36576"/>
          </a:xfrm>
          <a:prstGeom prst="rect">
            <a:avLst/>
          </a:prstGeom>
          <a:solidFill>
            <a:srgbClr val="990011"/>
          </a:solidFill>
          <a:ln/>
        </p:spPr>
      </p:sp>
      <p:sp>
        <p:nvSpPr>
          <p:cNvPr id="6" name="Text 4"/>
          <p:cNvSpPr/>
          <p:nvPr/>
        </p:nvSpPr>
        <p:spPr>
          <a:xfrm>
            <a:off x="731520" y="2651760"/>
            <a:ext cx="7680960" cy="411480"/>
          </a:xfrm>
          <a:prstGeom prst="rect">
            <a:avLst/>
          </a:prstGeom>
          <a:noFill/>
          <a:ln/>
        </p:spPr>
        <p:txBody>
          <a:bodyPr wrap="square" lIns="0" tIns="0" rIns="0" bIns="0" rtlCol="0" anchor="ctr"/>
          <a:lstStyle/>
          <a:p>
            <a:pPr indent="0" marL="0">
              <a:buNone/>
            </a:pPr>
            <a:r>
              <a:rPr lang="en-US" sz="1400" dirty="0">
                <a:solidFill>
                  <a:srgbClr val="AAAAAA"/>
                </a:solidFill>
                <a:latin typeface="Arial" pitchFamily="34" charset="0"/>
                <a:ea typeface="Arial" pitchFamily="34" charset="-122"/>
                <a:cs typeface="Arial" pitchFamily="34" charset="-120"/>
              </a:rPr>
              <a:t>Financial Accountability  •  Transparency  •  Your Community</a:t>
            </a:r>
            <a:endParaRPr lang="en-US" sz="1400" dirty="0"/>
          </a:p>
        </p:txBody>
      </p:sp>
      <p:sp>
        <p:nvSpPr>
          <p:cNvPr id="7" name="Text 5"/>
          <p:cNvSpPr/>
          <p:nvPr/>
        </p:nvSpPr>
        <p:spPr>
          <a:xfrm>
            <a:off x="731520" y="3291840"/>
            <a:ext cx="7680960" cy="320040"/>
          </a:xfrm>
          <a:prstGeom prst="rect">
            <a:avLst/>
          </a:prstGeom>
          <a:noFill/>
          <a:ln/>
        </p:spPr>
        <p:txBody>
          <a:bodyPr wrap="square" lIns="0" tIns="0" rIns="0" bIns="0" rtlCol="0" anchor="ctr"/>
          <a:lstStyle/>
          <a:p>
            <a:pPr indent="0" marL="0">
              <a:buNone/>
            </a:pPr>
            <a:r>
              <a:rPr lang="en-US" sz="1300" i="1" dirty="0">
                <a:solidFill>
                  <a:srgbClr val="888888"/>
                </a:solidFill>
                <a:latin typeface="Arial" pitchFamily="34" charset="0"/>
                <a:ea typeface="Arial" pitchFamily="34" charset="-122"/>
                <a:cs typeface="Arial" pitchFamily="34" charset="-120"/>
              </a:rPr>
              <a:t>Presented by Ivan Bou</a:t>
            </a:r>
            <a:endParaRPr lang="en-US" sz="1300" dirty="0"/>
          </a:p>
        </p:txBody>
      </p:sp>
      <p:sp>
        <p:nvSpPr>
          <p:cNvPr id="8" name="Text 6"/>
          <p:cNvSpPr/>
          <p:nvPr/>
        </p:nvSpPr>
        <p:spPr>
          <a:xfrm>
            <a:off x="731520" y="3657600"/>
            <a:ext cx="7680960" cy="320040"/>
          </a:xfrm>
          <a:prstGeom prst="rect">
            <a:avLst/>
          </a:prstGeom>
          <a:noFill/>
          <a:ln/>
        </p:spPr>
        <p:txBody>
          <a:bodyPr wrap="square" lIns="0" tIns="0" rIns="0" bIns="0" rtlCol="0" anchor="ctr"/>
          <a:lstStyle/>
          <a:p>
            <a:pPr indent="0" marL="0">
              <a:buNone/>
            </a:pPr>
            <a:r>
              <a:rPr lang="en-US" sz="1100" dirty="0">
                <a:solidFill>
                  <a:srgbClr val="777777"/>
                </a:solidFill>
                <a:latin typeface="Arial" pitchFamily="34" charset="0"/>
                <a:ea typeface="Arial" pitchFamily="34" charset="-122"/>
                <a:cs typeface="Arial" pitchFamily="34" charset="-120"/>
              </a:rPr>
              <a:t>196 Units  •  Boca Raton, FL  •  March 2026</a:t>
            </a:r>
            <a:endParaRPr lang="en-US" sz="1100" dirty="0"/>
          </a:p>
        </p:txBody>
      </p:sp>
      <p:sp>
        <p:nvSpPr>
          <p:cNvPr id="9" name="Shape 7"/>
          <p:cNvSpPr/>
          <p:nvPr/>
        </p:nvSpPr>
        <p:spPr>
          <a:xfrm>
            <a:off x="0" y="5079492"/>
            <a:ext cx="9144000" cy="64008"/>
          </a:xfrm>
          <a:prstGeom prst="rect">
            <a:avLst/>
          </a:prstGeom>
          <a:solidFill>
            <a:srgbClr val="990011"/>
          </a:solidFill>
          <a:ln/>
        </p:spPr>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CF6F5"/>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1E2761"/>
          </a:solidFill>
          <a:ln/>
        </p:spPr>
      </p:sp>
      <p:sp>
        <p:nvSpPr>
          <p:cNvPr id="3" name="Text 1"/>
          <p:cNvSpPr/>
          <p:nvPr/>
        </p:nvSpPr>
        <p:spPr>
          <a:xfrm>
            <a:off x="457200" y="182880"/>
            <a:ext cx="8229600" cy="457200"/>
          </a:xfrm>
          <a:prstGeom prst="rect">
            <a:avLst/>
          </a:prstGeom>
          <a:noFill/>
          <a:ln/>
        </p:spPr>
        <p:txBody>
          <a:bodyPr wrap="square" lIns="0" tIns="0" rIns="0" bIns="0" rtlCol="0" anchor="ctr"/>
          <a:lstStyle/>
          <a:p>
            <a:pPr indent="0" marL="0">
              <a:buNone/>
            </a:pPr>
            <a:r>
              <a:rPr lang="en-US" sz="2400" dirty="0">
                <a:solidFill>
                  <a:srgbClr val="1E2761"/>
                </a:solidFill>
                <a:latin typeface="Arial Black" pitchFamily="34" charset="0"/>
                <a:ea typeface="Arial Black" pitchFamily="34" charset="-122"/>
                <a:cs typeface="Arial Black" pitchFamily="34" charset="-120"/>
              </a:rPr>
              <a:t>WHY I'M RUNNING</a:t>
            </a:r>
            <a:endParaRPr lang="en-US" sz="2400" dirty="0"/>
          </a:p>
        </p:txBody>
      </p:sp>
      <p:sp>
        <p:nvSpPr>
          <p:cNvPr id="4" name="Text 2"/>
          <p:cNvSpPr/>
          <p:nvPr/>
        </p:nvSpPr>
        <p:spPr>
          <a:xfrm>
            <a:off x="457200" y="594360"/>
            <a:ext cx="8229600" cy="274320"/>
          </a:xfrm>
          <a:prstGeom prst="rect">
            <a:avLst/>
          </a:prstGeom>
          <a:noFill/>
          <a:ln/>
        </p:spPr>
        <p:txBody>
          <a:bodyPr wrap="square" lIns="0" tIns="0" rIns="0" bIns="0" rtlCol="0" anchor="ctr"/>
          <a:lstStyle/>
          <a:p>
            <a:pPr indent="0" marL="0">
              <a:buNone/>
            </a:pPr>
            <a:r>
              <a:rPr lang="en-US" sz="1200" i="1" dirty="0">
                <a:solidFill>
                  <a:srgbClr val="666666"/>
                </a:solidFill>
                <a:latin typeface="Arial" pitchFamily="34" charset="0"/>
                <a:ea typeface="Arial" pitchFamily="34" charset="-122"/>
                <a:cs typeface="Arial" pitchFamily="34" charset="-120"/>
              </a:rPr>
              <a:t>Experienced leadership to accelerate Bocar's recovery</a:t>
            </a:r>
            <a:endParaRPr lang="en-US" sz="1200" dirty="0"/>
          </a:p>
        </p:txBody>
      </p:sp>
      <p:sp>
        <p:nvSpPr>
          <p:cNvPr id="5" name="Shape 3"/>
          <p:cNvSpPr/>
          <p:nvPr/>
        </p:nvSpPr>
        <p:spPr>
          <a:xfrm>
            <a:off x="365760" y="1005840"/>
            <a:ext cx="8412480" cy="777240"/>
          </a:xfrm>
          <a:prstGeom prst="rect">
            <a:avLst/>
          </a:prstGeom>
          <a:solidFill>
            <a:srgbClr val="FFFFFF"/>
          </a:solidFill>
          <a:ln/>
          <a:effectLst>
            <a:outerShdw sx="100000" sy="100000" kx="0" ky="0" algn="bl" rotWithShape="0" blurRad="76200" dist="38100" dir="8100000">
              <a:srgbClr val="000000">
                <a:alpha val="10000"/>
              </a:srgbClr>
            </a:outerShdw>
          </a:effectLst>
        </p:spPr>
      </p:sp>
      <p:sp>
        <p:nvSpPr>
          <p:cNvPr id="6" name="Shape 4"/>
          <p:cNvSpPr/>
          <p:nvPr/>
        </p:nvSpPr>
        <p:spPr>
          <a:xfrm>
            <a:off x="365760" y="1005840"/>
            <a:ext cx="64008" cy="777240"/>
          </a:xfrm>
          <a:prstGeom prst="rect">
            <a:avLst/>
          </a:prstGeom>
          <a:solidFill>
            <a:srgbClr val="1E2761"/>
          </a:solidFill>
          <a:ln/>
        </p:spPr>
      </p:sp>
      <p:sp>
        <p:nvSpPr>
          <p:cNvPr id="7" name="Text 5"/>
          <p:cNvSpPr/>
          <p:nvPr/>
        </p:nvSpPr>
        <p:spPr>
          <a:xfrm>
            <a:off x="594360" y="1051560"/>
            <a:ext cx="7955280" cy="274320"/>
          </a:xfrm>
          <a:prstGeom prst="rect">
            <a:avLst/>
          </a:prstGeom>
          <a:noFill/>
          <a:ln/>
        </p:spPr>
        <p:txBody>
          <a:bodyPr wrap="square" lIns="0" tIns="0" rIns="0" bIns="0" rtlCol="0" anchor="ctr"/>
          <a:lstStyle/>
          <a:p>
            <a:pPr indent="0" marL="0">
              <a:buNone/>
            </a:pPr>
            <a:r>
              <a:rPr lang="en-US" sz="1300" b="1" dirty="0">
                <a:solidFill>
                  <a:srgbClr val="1E2761"/>
                </a:solidFill>
                <a:latin typeface="Arial" pitchFamily="34" charset="0"/>
                <a:ea typeface="Arial" pitchFamily="34" charset="-122"/>
                <a:cs typeface="Arial" pitchFamily="34" charset="-120"/>
              </a:rPr>
              <a:t>Recognizing the Current Board</a:t>
            </a:r>
            <a:endParaRPr lang="en-US" sz="1300" dirty="0"/>
          </a:p>
        </p:txBody>
      </p:sp>
      <p:sp>
        <p:nvSpPr>
          <p:cNvPr id="8" name="Text 6"/>
          <p:cNvSpPr/>
          <p:nvPr/>
        </p:nvSpPr>
        <p:spPr>
          <a:xfrm>
            <a:off x="594360" y="1325880"/>
            <a:ext cx="7955280" cy="411480"/>
          </a:xfrm>
          <a:prstGeom prst="rect">
            <a:avLst/>
          </a:prstGeom>
          <a:noFill/>
          <a:ln/>
        </p:spPr>
        <p:txBody>
          <a:bodyPr wrap="square" lIns="0" tIns="0" rIns="0" bIns="0" rtlCol="0" anchor="ctr"/>
          <a:lstStyle/>
          <a:p>
            <a:pPr indent="0" marL="0">
              <a:buNone/>
            </a:pPr>
            <a:r>
              <a:rPr lang="en-US" sz="1000" dirty="0">
                <a:solidFill>
                  <a:srgbClr val="222222"/>
                </a:solidFill>
                <a:latin typeface="Arial" pitchFamily="34" charset="0"/>
                <a:ea typeface="Arial" pitchFamily="34" charset="-122"/>
                <a:cs typeface="Arial" pitchFamily="34" charset="-120"/>
              </a:rPr>
              <a:t>The interim board stepped up during a difficult time, secured our bank accounts, and began organizing the records left behind. They are good people doing their best with an overwhelming situation. I want to bring my experience to help them — and all of us — get Bocar back on track faster.</a:t>
            </a:r>
            <a:endParaRPr lang="en-US" sz="1000" dirty="0"/>
          </a:p>
        </p:txBody>
      </p:sp>
      <p:sp>
        <p:nvSpPr>
          <p:cNvPr id="9" name="Shape 7"/>
          <p:cNvSpPr/>
          <p:nvPr/>
        </p:nvSpPr>
        <p:spPr>
          <a:xfrm>
            <a:off x="365760" y="2011680"/>
            <a:ext cx="8412480" cy="1280160"/>
          </a:xfrm>
          <a:prstGeom prst="rect">
            <a:avLst/>
          </a:prstGeom>
          <a:solidFill>
            <a:srgbClr val="FFFFFF"/>
          </a:solidFill>
          <a:ln/>
          <a:effectLst>
            <a:outerShdw sx="100000" sy="100000" kx="0" ky="0" algn="bl" rotWithShape="0" blurRad="76200" dist="38100" dir="8100000">
              <a:srgbClr val="000000">
                <a:alpha val="10000"/>
              </a:srgbClr>
            </a:outerShdw>
          </a:effectLst>
        </p:spPr>
      </p:sp>
      <p:sp>
        <p:nvSpPr>
          <p:cNvPr id="10" name="Shape 8"/>
          <p:cNvSpPr/>
          <p:nvPr/>
        </p:nvSpPr>
        <p:spPr>
          <a:xfrm>
            <a:off x="365760" y="2011680"/>
            <a:ext cx="64008" cy="1280160"/>
          </a:xfrm>
          <a:prstGeom prst="rect">
            <a:avLst/>
          </a:prstGeom>
          <a:solidFill>
            <a:srgbClr val="990011"/>
          </a:solidFill>
          <a:ln/>
        </p:spPr>
      </p:sp>
      <p:sp>
        <p:nvSpPr>
          <p:cNvPr id="11" name="Text 9"/>
          <p:cNvSpPr/>
          <p:nvPr/>
        </p:nvSpPr>
        <p:spPr>
          <a:xfrm>
            <a:off x="594360" y="2084832"/>
            <a:ext cx="2743200" cy="320040"/>
          </a:xfrm>
          <a:prstGeom prst="rect">
            <a:avLst/>
          </a:prstGeom>
          <a:noFill/>
          <a:ln/>
        </p:spPr>
        <p:txBody>
          <a:bodyPr wrap="square" lIns="0" tIns="0" rIns="0" bIns="0" rtlCol="0" anchor="ctr"/>
          <a:lstStyle/>
          <a:p>
            <a:pPr indent="0" marL="0">
              <a:buNone/>
            </a:pPr>
            <a:r>
              <a:rPr lang="en-US" sz="1600" b="1" dirty="0">
                <a:solidFill>
                  <a:srgbClr val="1E2761"/>
                </a:solidFill>
                <a:latin typeface="Arial" pitchFamily="34" charset="0"/>
                <a:ea typeface="Arial" pitchFamily="34" charset="-122"/>
                <a:cs typeface="Arial" pitchFamily="34" charset="-120"/>
              </a:rPr>
              <a:t>Ivan Bou</a:t>
            </a:r>
            <a:endParaRPr lang="en-US" sz="1600" dirty="0"/>
          </a:p>
        </p:txBody>
      </p:sp>
      <p:sp>
        <p:nvSpPr>
          <p:cNvPr id="12" name="Text 10"/>
          <p:cNvSpPr/>
          <p:nvPr/>
        </p:nvSpPr>
        <p:spPr>
          <a:xfrm>
            <a:off x="594360" y="2404872"/>
            <a:ext cx="2743200" cy="228600"/>
          </a:xfrm>
          <a:prstGeom prst="rect">
            <a:avLst/>
          </a:prstGeom>
          <a:noFill/>
          <a:ln/>
        </p:spPr>
        <p:txBody>
          <a:bodyPr wrap="square" lIns="0" tIns="0" rIns="0" bIns="0" rtlCol="0" anchor="ctr"/>
          <a:lstStyle/>
          <a:p>
            <a:pPr indent="0" marL="0">
              <a:buNone/>
            </a:pPr>
            <a:r>
              <a:rPr lang="en-US" sz="1100" b="1" dirty="0">
                <a:solidFill>
                  <a:srgbClr val="990011"/>
                </a:solidFill>
                <a:latin typeface="Arial" pitchFamily="34" charset="0"/>
                <a:ea typeface="Arial" pitchFamily="34" charset="-122"/>
                <a:cs typeface="Arial" pitchFamily="34" charset="-120"/>
              </a:rPr>
              <a:t>Candidate for Board of Directors</a:t>
            </a:r>
            <a:endParaRPr lang="en-US" sz="1100" dirty="0"/>
          </a:p>
        </p:txBody>
      </p:sp>
      <p:sp>
        <p:nvSpPr>
          <p:cNvPr id="13" name="Text 11"/>
          <p:cNvSpPr/>
          <p:nvPr/>
        </p:nvSpPr>
        <p:spPr>
          <a:xfrm>
            <a:off x="3200400" y="2084832"/>
            <a:ext cx="5394960" cy="594360"/>
          </a:xfrm>
          <a:prstGeom prst="rect">
            <a:avLst/>
          </a:prstGeom>
          <a:noFill/>
          <a:ln/>
        </p:spPr>
        <p:txBody>
          <a:bodyPr wrap="square" lIns="0" tIns="0" rIns="0" bIns="0" rtlCol="0" anchor="ctr"/>
          <a:lstStyle/>
          <a:p>
            <a:pPr indent="0" marL="0">
              <a:buNone/>
            </a:pPr>
            <a:r>
              <a:rPr lang="en-US" sz="1000" dirty="0">
                <a:solidFill>
                  <a:srgbClr val="222222"/>
                </a:solidFill>
                <a:latin typeface="Arial" pitchFamily="34" charset="0"/>
                <a:ea typeface="Arial" pitchFamily="34" charset="-122"/>
                <a:cs typeface="Arial" pitchFamily="34" charset="-120"/>
              </a:rPr>
              <a:t>20-year resident, owned 3 units. Led the association through $2M+ in capital improvements with balanced budgets. Deep knowledge of Bocar's infrastructure, finances, vendor relationships, and community. Served as board president for 15 years.</a:t>
            </a:r>
            <a:endParaRPr lang="en-US" sz="1000" dirty="0"/>
          </a:p>
        </p:txBody>
      </p:sp>
      <p:sp>
        <p:nvSpPr>
          <p:cNvPr id="14" name="Text 12"/>
          <p:cNvSpPr/>
          <p:nvPr/>
        </p:nvSpPr>
        <p:spPr>
          <a:xfrm>
            <a:off x="3200400" y="2697480"/>
            <a:ext cx="5394960" cy="137160"/>
          </a:xfrm>
          <a:prstGeom prst="rect">
            <a:avLst/>
          </a:prstGeom>
          <a:noFill/>
          <a:ln/>
        </p:spPr>
        <p:txBody>
          <a:bodyPr wrap="square" lIns="0" tIns="0" rIns="0" bIns="0" rtlCol="0" anchor="ctr"/>
          <a:lstStyle/>
          <a:p>
            <a:pPr indent="0" marL="0">
              <a:buNone/>
            </a:pPr>
            <a:r>
              <a:rPr lang="en-US" sz="900" dirty="0">
                <a:solidFill>
                  <a:srgbClr val="222222"/>
                </a:solidFill>
                <a:latin typeface="Arial" pitchFamily="34" charset="0"/>
                <a:ea typeface="Arial" pitchFamily="34" charset="-122"/>
                <a:cs typeface="Arial" pitchFamily="34" charset="-120"/>
              </a:rPr>
              <a:t>•  Managed successful transitions between 3 management companies</a:t>
            </a:r>
            <a:endParaRPr lang="en-US" sz="900" dirty="0"/>
          </a:p>
        </p:txBody>
      </p:sp>
      <p:sp>
        <p:nvSpPr>
          <p:cNvPr id="15" name="Text 13"/>
          <p:cNvSpPr/>
          <p:nvPr/>
        </p:nvSpPr>
        <p:spPr>
          <a:xfrm>
            <a:off x="3200400" y="2834640"/>
            <a:ext cx="5394960" cy="137160"/>
          </a:xfrm>
          <a:prstGeom prst="rect">
            <a:avLst/>
          </a:prstGeom>
          <a:noFill/>
          <a:ln/>
        </p:spPr>
        <p:txBody>
          <a:bodyPr wrap="square" lIns="0" tIns="0" rIns="0" bIns="0" rtlCol="0" anchor="ctr"/>
          <a:lstStyle/>
          <a:p>
            <a:pPr indent="0" marL="0">
              <a:buNone/>
            </a:pPr>
            <a:r>
              <a:rPr lang="en-US" sz="900" dirty="0">
                <a:solidFill>
                  <a:srgbClr val="222222"/>
                </a:solidFill>
                <a:latin typeface="Arial" pitchFamily="34" charset="0"/>
                <a:ea typeface="Arial" pitchFamily="34" charset="-122"/>
                <a:cs typeface="Arial" pitchFamily="34" charset="-120"/>
              </a:rPr>
              <a:t>•  Kept budgets balanced while completing $2M+ in improvements</a:t>
            </a:r>
            <a:endParaRPr lang="en-US" sz="900" dirty="0"/>
          </a:p>
        </p:txBody>
      </p:sp>
      <p:sp>
        <p:nvSpPr>
          <p:cNvPr id="16" name="Text 14"/>
          <p:cNvSpPr/>
          <p:nvPr/>
        </p:nvSpPr>
        <p:spPr>
          <a:xfrm>
            <a:off x="3200400" y="2971800"/>
            <a:ext cx="5394960" cy="137160"/>
          </a:xfrm>
          <a:prstGeom prst="rect">
            <a:avLst/>
          </a:prstGeom>
          <a:noFill/>
          <a:ln/>
        </p:spPr>
        <p:txBody>
          <a:bodyPr wrap="square" lIns="0" tIns="0" rIns="0" bIns="0" rtlCol="0" anchor="ctr"/>
          <a:lstStyle/>
          <a:p>
            <a:pPr indent="0" marL="0">
              <a:buNone/>
            </a:pPr>
            <a:r>
              <a:rPr lang="en-US" sz="900" dirty="0">
                <a:solidFill>
                  <a:srgbClr val="222222"/>
                </a:solidFill>
                <a:latin typeface="Arial" pitchFamily="34" charset="0"/>
                <a:ea typeface="Arial" pitchFamily="34" charset="-122"/>
                <a:cs typeface="Arial" pitchFamily="34" charset="-120"/>
              </a:rPr>
              <a:t>•  Knows every vendor, contract, and infrastructure detail at Bocar</a:t>
            </a:r>
            <a:endParaRPr lang="en-US" sz="900" dirty="0"/>
          </a:p>
        </p:txBody>
      </p:sp>
      <p:sp>
        <p:nvSpPr>
          <p:cNvPr id="17" name="Text 15"/>
          <p:cNvSpPr/>
          <p:nvPr/>
        </p:nvSpPr>
        <p:spPr>
          <a:xfrm>
            <a:off x="3200400" y="3108960"/>
            <a:ext cx="5394960" cy="137160"/>
          </a:xfrm>
          <a:prstGeom prst="rect">
            <a:avLst/>
          </a:prstGeom>
          <a:noFill/>
          <a:ln/>
        </p:spPr>
        <p:txBody>
          <a:bodyPr wrap="square" lIns="0" tIns="0" rIns="0" bIns="0" rtlCol="0" anchor="ctr"/>
          <a:lstStyle/>
          <a:p>
            <a:pPr indent="0" marL="0">
              <a:buNone/>
            </a:pPr>
            <a:r>
              <a:rPr lang="en-US" sz="900" dirty="0">
                <a:solidFill>
                  <a:srgbClr val="222222"/>
                </a:solidFill>
                <a:latin typeface="Arial" pitchFamily="34" charset="0"/>
                <a:ea typeface="Arial" pitchFamily="34" charset="-122"/>
                <a:cs typeface="Arial" pitchFamily="34" charset="-120"/>
              </a:rPr>
              <a:t>•  Ready to hit the ground running — no learning curve needed</a:t>
            </a:r>
            <a:endParaRPr lang="en-US" sz="900" dirty="0"/>
          </a:p>
        </p:txBody>
      </p:sp>
      <p:sp>
        <p:nvSpPr>
          <p:cNvPr id="18" name="Shape 16"/>
          <p:cNvSpPr/>
          <p:nvPr/>
        </p:nvSpPr>
        <p:spPr>
          <a:xfrm>
            <a:off x="365760" y="3520440"/>
            <a:ext cx="8412480" cy="502920"/>
          </a:xfrm>
          <a:prstGeom prst="rect">
            <a:avLst/>
          </a:prstGeom>
          <a:solidFill>
            <a:srgbClr val="F0F4FA"/>
          </a:solidFill>
          <a:ln/>
          <a:effectLst>
            <a:outerShdw sx="100000" sy="100000" kx="0" ky="0" algn="bl" rotWithShape="0" blurRad="76200" dist="38100" dir="8100000">
              <a:srgbClr val="000000">
                <a:alpha val="10000"/>
              </a:srgbClr>
            </a:outerShdw>
          </a:effectLst>
        </p:spPr>
      </p:sp>
      <p:sp>
        <p:nvSpPr>
          <p:cNvPr id="19" name="Text 17"/>
          <p:cNvSpPr/>
          <p:nvPr/>
        </p:nvSpPr>
        <p:spPr>
          <a:xfrm>
            <a:off x="594360" y="3566160"/>
            <a:ext cx="7955280" cy="411480"/>
          </a:xfrm>
          <a:prstGeom prst="rect">
            <a:avLst/>
          </a:prstGeom>
          <a:noFill/>
          <a:ln/>
        </p:spPr>
        <p:txBody>
          <a:bodyPr wrap="square" lIns="0" tIns="0" rIns="0" bIns="0" rtlCol="0" anchor="ctr"/>
          <a:lstStyle/>
          <a:p>
            <a:pPr indent="0" marL="0">
              <a:buNone/>
            </a:pPr>
            <a:r>
              <a:rPr lang="en-US" sz="1100" dirty="0">
                <a:solidFill>
                  <a:srgbClr val="1E2761"/>
                </a:solidFill>
                <a:latin typeface="Arial" pitchFamily="34" charset="0"/>
                <a:ea typeface="Arial" pitchFamily="34" charset="-122"/>
                <a:cs typeface="Arial" pitchFamily="34" charset="-120"/>
              </a:rPr>
              <a:t>There are 3 board seats up for election. I am asking for your vote for one of those seats so I can bring my experience to the table and help our community recover.</a:t>
            </a:r>
            <a:endParaRPr lang="en-US" sz="1100" dirty="0"/>
          </a:p>
        </p:txBody>
      </p:sp>
      <p:sp>
        <p:nvSpPr>
          <p:cNvPr id="20" name="Shape 18"/>
          <p:cNvSpPr/>
          <p:nvPr/>
        </p:nvSpPr>
        <p:spPr>
          <a:xfrm>
            <a:off x="0" y="5079492"/>
            <a:ext cx="9144000" cy="64008"/>
          </a:xfrm>
          <a:prstGeom prst="rect">
            <a:avLst/>
          </a:prstGeom>
          <a:solidFill>
            <a:srgbClr val="1E2761"/>
          </a:solidFill>
          <a:ln/>
        </p:spPr>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CF6F5"/>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1E2761"/>
          </a:solidFill>
          <a:ln/>
        </p:spPr>
      </p:sp>
      <p:sp>
        <p:nvSpPr>
          <p:cNvPr id="3" name="Text 1"/>
          <p:cNvSpPr/>
          <p:nvPr/>
        </p:nvSpPr>
        <p:spPr>
          <a:xfrm>
            <a:off x="457200" y="182880"/>
            <a:ext cx="8229600" cy="502920"/>
          </a:xfrm>
          <a:prstGeom prst="rect">
            <a:avLst/>
          </a:prstGeom>
          <a:noFill/>
          <a:ln/>
        </p:spPr>
        <p:txBody>
          <a:bodyPr wrap="square" lIns="0" tIns="0" rIns="0" bIns="0" rtlCol="0" anchor="ctr"/>
          <a:lstStyle/>
          <a:p>
            <a:pPr indent="0" marL="0">
              <a:buNone/>
            </a:pPr>
            <a:r>
              <a:rPr lang="en-US" sz="2600" dirty="0">
                <a:solidFill>
                  <a:srgbClr val="1E2761"/>
                </a:solidFill>
                <a:latin typeface="Arial Black" pitchFamily="34" charset="0"/>
                <a:ea typeface="Arial Black" pitchFamily="34" charset="-122"/>
                <a:cs typeface="Arial Black" pitchFamily="34" charset="-120"/>
              </a:rPr>
              <a:t>OUR COMMITMENT TO YOU</a:t>
            </a:r>
            <a:endParaRPr lang="en-US" sz="2600" dirty="0"/>
          </a:p>
        </p:txBody>
      </p:sp>
      <p:sp>
        <p:nvSpPr>
          <p:cNvPr id="4" name="Shape 2"/>
          <p:cNvSpPr/>
          <p:nvPr/>
        </p:nvSpPr>
        <p:spPr>
          <a:xfrm>
            <a:off x="457200" y="868680"/>
            <a:ext cx="8229600" cy="713232"/>
          </a:xfrm>
          <a:prstGeom prst="rect">
            <a:avLst/>
          </a:prstGeom>
          <a:solidFill>
            <a:srgbClr val="FFFFFF"/>
          </a:solidFill>
          <a:ln/>
          <a:effectLst>
            <a:outerShdw sx="100000" sy="100000" kx="0" ky="0" algn="bl" rotWithShape="0" blurRad="76200" dist="38100" dir="8100000">
              <a:srgbClr val="000000">
                <a:alpha val="10000"/>
              </a:srgbClr>
            </a:outerShdw>
          </a:effectLst>
        </p:spPr>
      </p:sp>
      <p:sp>
        <p:nvSpPr>
          <p:cNvPr id="5" name="Shape 3"/>
          <p:cNvSpPr/>
          <p:nvPr/>
        </p:nvSpPr>
        <p:spPr>
          <a:xfrm>
            <a:off x="457200" y="868680"/>
            <a:ext cx="73152" cy="713232"/>
          </a:xfrm>
          <a:prstGeom prst="rect">
            <a:avLst/>
          </a:prstGeom>
          <a:solidFill>
            <a:srgbClr val="990011"/>
          </a:solidFill>
          <a:ln/>
        </p:spPr>
      </p:sp>
      <p:sp>
        <p:nvSpPr>
          <p:cNvPr id="6" name="Text 4"/>
          <p:cNvSpPr/>
          <p:nvPr/>
        </p:nvSpPr>
        <p:spPr>
          <a:xfrm>
            <a:off x="731520" y="914400"/>
            <a:ext cx="2560320" cy="621792"/>
          </a:xfrm>
          <a:prstGeom prst="rect">
            <a:avLst/>
          </a:prstGeom>
          <a:noFill/>
          <a:ln/>
        </p:spPr>
        <p:txBody>
          <a:bodyPr wrap="square" lIns="0" tIns="0" rIns="0" bIns="0" rtlCol="0" anchor="ctr"/>
          <a:lstStyle/>
          <a:p>
            <a:pPr indent="0" marL="0">
              <a:buNone/>
            </a:pPr>
            <a:r>
              <a:rPr lang="en-US" sz="1200" b="1" dirty="0">
                <a:solidFill>
                  <a:srgbClr val="1E2761"/>
                </a:solidFill>
                <a:latin typeface="Arial" pitchFamily="34" charset="0"/>
                <a:ea typeface="Arial" pitchFamily="34" charset="-122"/>
                <a:cs typeface="Arial" pitchFamily="34" charset="-120"/>
              </a:rPr>
              <a:t>Monthly Financial Transparency</a:t>
            </a:r>
            <a:endParaRPr lang="en-US" sz="1200" dirty="0"/>
          </a:p>
        </p:txBody>
      </p:sp>
      <p:sp>
        <p:nvSpPr>
          <p:cNvPr id="7" name="Text 5"/>
          <p:cNvSpPr/>
          <p:nvPr/>
        </p:nvSpPr>
        <p:spPr>
          <a:xfrm>
            <a:off x="3383280" y="914400"/>
            <a:ext cx="5120640" cy="621792"/>
          </a:xfrm>
          <a:prstGeom prst="rect">
            <a:avLst/>
          </a:prstGeom>
          <a:noFill/>
          <a:ln/>
        </p:spPr>
        <p:txBody>
          <a:bodyPr wrap="square" lIns="0" tIns="0" rIns="0" bIns="0" rtlCol="0" anchor="ctr"/>
          <a:lstStyle/>
          <a:p>
            <a:pPr indent="0" marL="0">
              <a:buNone/>
            </a:pPr>
            <a:r>
              <a:rPr lang="en-US" sz="1100" dirty="0">
                <a:solidFill>
                  <a:srgbClr val="222222"/>
                </a:solidFill>
                <a:latin typeface="Arial" pitchFamily="34" charset="0"/>
                <a:ea typeface="Arial" pitchFamily="34" charset="-122"/>
                <a:cs typeface="Arial" pitchFamily="34" charset="-120"/>
              </a:rPr>
              <a:t>Financial statements at every board meeting and distributed to all owners — no exceptions.</a:t>
            </a:r>
            <a:endParaRPr lang="en-US" sz="1100" dirty="0"/>
          </a:p>
        </p:txBody>
      </p:sp>
      <p:sp>
        <p:nvSpPr>
          <p:cNvPr id="8" name="Shape 6"/>
          <p:cNvSpPr/>
          <p:nvPr/>
        </p:nvSpPr>
        <p:spPr>
          <a:xfrm>
            <a:off x="457200" y="1673352"/>
            <a:ext cx="8229600" cy="713232"/>
          </a:xfrm>
          <a:prstGeom prst="rect">
            <a:avLst/>
          </a:prstGeom>
          <a:solidFill>
            <a:srgbClr val="FFFFFF"/>
          </a:solidFill>
          <a:ln/>
          <a:effectLst>
            <a:outerShdw sx="100000" sy="100000" kx="0" ky="0" algn="bl" rotWithShape="0" blurRad="76200" dist="38100" dir="8100000">
              <a:srgbClr val="000000">
                <a:alpha val="10000"/>
              </a:srgbClr>
            </a:outerShdw>
          </a:effectLst>
        </p:spPr>
      </p:sp>
      <p:sp>
        <p:nvSpPr>
          <p:cNvPr id="9" name="Shape 7"/>
          <p:cNvSpPr/>
          <p:nvPr/>
        </p:nvSpPr>
        <p:spPr>
          <a:xfrm>
            <a:off x="457200" y="1673352"/>
            <a:ext cx="73152" cy="713232"/>
          </a:xfrm>
          <a:prstGeom prst="rect">
            <a:avLst/>
          </a:prstGeom>
          <a:solidFill>
            <a:srgbClr val="1E2761"/>
          </a:solidFill>
          <a:ln/>
        </p:spPr>
      </p:sp>
      <p:sp>
        <p:nvSpPr>
          <p:cNvPr id="10" name="Text 8"/>
          <p:cNvSpPr/>
          <p:nvPr/>
        </p:nvSpPr>
        <p:spPr>
          <a:xfrm>
            <a:off x="731520" y="1719072"/>
            <a:ext cx="2560320" cy="621792"/>
          </a:xfrm>
          <a:prstGeom prst="rect">
            <a:avLst/>
          </a:prstGeom>
          <a:noFill/>
          <a:ln/>
        </p:spPr>
        <p:txBody>
          <a:bodyPr wrap="square" lIns="0" tIns="0" rIns="0" bIns="0" rtlCol="0" anchor="ctr"/>
          <a:lstStyle/>
          <a:p>
            <a:pPr indent="0" marL="0">
              <a:buNone/>
            </a:pPr>
            <a:r>
              <a:rPr lang="en-US" sz="1200" b="1" dirty="0">
                <a:solidFill>
                  <a:srgbClr val="1E2761"/>
                </a:solidFill>
                <a:latin typeface="Arial" pitchFamily="34" charset="0"/>
                <a:ea typeface="Arial" pitchFamily="34" charset="-122"/>
                <a:cs typeface="Arial" pitchFamily="34" charset="-120"/>
              </a:rPr>
              <a:t>Professional Management</a:t>
            </a:r>
            <a:endParaRPr lang="en-US" sz="1200" dirty="0"/>
          </a:p>
        </p:txBody>
      </p:sp>
      <p:sp>
        <p:nvSpPr>
          <p:cNvPr id="11" name="Text 9"/>
          <p:cNvSpPr/>
          <p:nvPr/>
        </p:nvSpPr>
        <p:spPr>
          <a:xfrm>
            <a:off x="3383280" y="1719072"/>
            <a:ext cx="5120640" cy="621792"/>
          </a:xfrm>
          <a:prstGeom prst="rect">
            <a:avLst/>
          </a:prstGeom>
          <a:noFill/>
          <a:ln/>
        </p:spPr>
        <p:txBody>
          <a:bodyPr wrap="square" lIns="0" tIns="0" rIns="0" bIns="0" rtlCol="0" anchor="ctr"/>
          <a:lstStyle/>
          <a:p>
            <a:pPr indent="0" marL="0">
              <a:buNone/>
            </a:pPr>
            <a:r>
              <a:rPr lang="en-US" sz="1100" dirty="0">
                <a:solidFill>
                  <a:srgbClr val="222222"/>
                </a:solidFill>
                <a:latin typeface="Arial" pitchFamily="34" charset="0"/>
                <a:ea typeface="Arial" pitchFamily="34" charset="-122"/>
                <a:cs typeface="Arial" pitchFamily="34" charset="-120"/>
              </a:rPr>
              <a:t>Licensed, independent property management with no conflicts of interest. Competitive bidding for all contracts.</a:t>
            </a:r>
            <a:endParaRPr lang="en-US" sz="1100" dirty="0"/>
          </a:p>
        </p:txBody>
      </p:sp>
      <p:sp>
        <p:nvSpPr>
          <p:cNvPr id="12" name="Shape 10"/>
          <p:cNvSpPr/>
          <p:nvPr/>
        </p:nvSpPr>
        <p:spPr>
          <a:xfrm>
            <a:off x="457200" y="2478024"/>
            <a:ext cx="8229600" cy="713232"/>
          </a:xfrm>
          <a:prstGeom prst="rect">
            <a:avLst/>
          </a:prstGeom>
          <a:solidFill>
            <a:srgbClr val="FFFFFF"/>
          </a:solidFill>
          <a:ln/>
          <a:effectLst>
            <a:outerShdw sx="100000" sy="100000" kx="0" ky="0" algn="bl" rotWithShape="0" blurRad="76200" dist="38100" dir="8100000">
              <a:srgbClr val="000000">
                <a:alpha val="10000"/>
              </a:srgbClr>
            </a:outerShdw>
          </a:effectLst>
        </p:spPr>
      </p:sp>
      <p:sp>
        <p:nvSpPr>
          <p:cNvPr id="13" name="Shape 11"/>
          <p:cNvSpPr/>
          <p:nvPr/>
        </p:nvSpPr>
        <p:spPr>
          <a:xfrm>
            <a:off x="457200" y="2478024"/>
            <a:ext cx="73152" cy="713232"/>
          </a:xfrm>
          <a:prstGeom prst="rect">
            <a:avLst/>
          </a:prstGeom>
          <a:solidFill>
            <a:srgbClr val="ED7D31"/>
          </a:solidFill>
          <a:ln/>
        </p:spPr>
      </p:sp>
      <p:sp>
        <p:nvSpPr>
          <p:cNvPr id="14" name="Text 12"/>
          <p:cNvSpPr/>
          <p:nvPr/>
        </p:nvSpPr>
        <p:spPr>
          <a:xfrm>
            <a:off x="731520" y="2523744"/>
            <a:ext cx="2560320" cy="621792"/>
          </a:xfrm>
          <a:prstGeom prst="rect">
            <a:avLst/>
          </a:prstGeom>
          <a:noFill/>
          <a:ln/>
        </p:spPr>
        <p:txBody>
          <a:bodyPr wrap="square" lIns="0" tIns="0" rIns="0" bIns="0" rtlCol="0" anchor="ctr"/>
          <a:lstStyle/>
          <a:p>
            <a:pPr indent="0" marL="0">
              <a:buNone/>
            </a:pPr>
            <a:r>
              <a:rPr lang="en-US" sz="1200" b="1" dirty="0">
                <a:solidFill>
                  <a:srgbClr val="1E2761"/>
                </a:solidFill>
                <a:latin typeface="Arial" pitchFamily="34" charset="0"/>
                <a:ea typeface="Arial" pitchFamily="34" charset="-122"/>
                <a:cs typeface="Arial" pitchFamily="34" charset="-120"/>
              </a:rPr>
              <a:t>Open Records</a:t>
            </a:r>
            <a:endParaRPr lang="en-US" sz="1200" dirty="0"/>
          </a:p>
        </p:txBody>
      </p:sp>
      <p:sp>
        <p:nvSpPr>
          <p:cNvPr id="15" name="Text 13"/>
          <p:cNvSpPr/>
          <p:nvPr/>
        </p:nvSpPr>
        <p:spPr>
          <a:xfrm>
            <a:off x="3383280" y="2523744"/>
            <a:ext cx="5120640" cy="621792"/>
          </a:xfrm>
          <a:prstGeom prst="rect">
            <a:avLst/>
          </a:prstGeom>
          <a:noFill/>
          <a:ln/>
        </p:spPr>
        <p:txBody>
          <a:bodyPr wrap="square" lIns="0" tIns="0" rIns="0" bIns="0" rtlCol="0" anchor="ctr"/>
          <a:lstStyle/>
          <a:p>
            <a:pPr indent="0" marL="0">
              <a:buNone/>
            </a:pPr>
            <a:r>
              <a:rPr lang="en-US" sz="1100" dirty="0">
                <a:solidFill>
                  <a:srgbClr val="222222"/>
                </a:solidFill>
                <a:latin typeface="Arial" pitchFamily="34" charset="0"/>
                <a:ea typeface="Arial" pitchFamily="34" charset="-122"/>
                <a:cs typeface="Arial" pitchFamily="34" charset="-120"/>
              </a:rPr>
              <a:t>Every records request answered promptly. Board meetings with proper notice, agendas, and owner comment time.</a:t>
            </a:r>
            <a:endParaRPr lang="en-US" sz="1100" dirty="0"/>
          </a:p>
        </p:txBody>
      </p:sp>
      <p:sp>
        <p:nvSpPr>
          <p:cNvPr id="16" name="Shape 14"/>
          <p:cNvSpPr/>
          <p:nvPr/>
        </p:nvSpPr>
        <p:spPr>
          <a:xfrm>
            <a:off x="457200" y="3282696"/>
            <a:ext cx="8229600" cy="713232"/>
          </a:xfrm>
          <a:prstGeom prst="rect">
            <a:avLst/>
          </a:prstGeom>
          <a:solidFill>
            <a:srgbClr val="FFFFFF"/>
          </a:solidFill>
          <a:ln/>
          <a:effectLst>
            <a:outerShdw sx="100000" sy="100000" kx="0" ky="0" algn="bl" rotWithShape="0" blurRad="76200" dist="38100" dir="8100000">
              <a:srgbClr val="000000">
                <a:alpha val="10000"/>
              </a:srgbClr>
            </a:outerShdw>
          </a:effectLst>
        </p:spPr>
      </p:sp>
      <p:sp>
        <p:nvSpPr>
          <p:cNvPr id="17" name="Shape 15"/>
          <p:cNvSpPr/>
          <p:nvPr/>
        </p:nvSpPr>
        <p:spPr>
          <a:xfrm>
            <a:off x="457200" y="3282696"/>
            <a:ext cx="73152" cy="713232"/>
          </a:xfrm>
          <a:prstGeom prst="rect">
            <a:avLst/>
          </a:prstGeom>
          <a:solidFill>
            <a:srgbClr val="1B7A3D"/>
          </a:solidFill>
          <a:ln/>
        </p:spPr>
      </p:sp>
      <p:sp>
        <p:nvSpPr>
          <p:cNvPr id="18" name="Text 16"/>
          <p:cNvSpPr/>
          <p:nvPr/>
        </p:nvSpPr>
        <p:spPr>
          <a:xfrm>
            <a:off x="731520" y="3328416"/>
            <a:ext cx="2560320" cy="621792"/>
          </a:xfrm>
          <a:prstGeom prst="rect">
            <a:avLst/>
          </a:prstGeom>
          <a:noFill/>
          <a:ln/>
        </p:spPr>
        <p:txBody>
          <a:bodyPr wrap="square" lIns="0" tIns="0" rIns="0" bIns="0" rtlCol="0" anchor="ctr"/>
          <a:lstStyle/>
          <a:p>
            <a:pPr indent="0" marL="0">
              <a:buNone/>
            </a:pPr>
            <a:r>
              <a:rPr lang="en-US" sz="1200" b="1" dirty="0">
                <a:solidFill>
                  <a:srgbClr val="1E2761"/>
                </a:solidFill>
                <a:latin typeface="Arial" pitchFamily="34" charset="0"/>
                <a:ea typeface="Arial" pitchFamily="34" charset="-122"/>
                <a:cs typeface="Arial" pitchFamily="34" charset="-120"/>
              </a:rPr>
              <a:t>Responsible Budgeting</a:t>
            </a:r>
            <a:endParaRPr lang="en-US" sz="1200" dirty="0"/>
          </a:p>
        </p:txBody>
      </p:sp>
      <p:sp>
        <p:nvSpPr>
          <p:cNvPr id="19" name="Text 17"/>
          <p:cNvSpPr/>
          <p:nvPr/>
        </p:nvSpPr>
        <p:spPr>
          <a:xfrm>
            <a:off x="3383280" y="3328416"/>
            <a:ext cx="5120640" cy="621792"/>
          </a:xfrm>
          <a:prstGeom prst="rect">
            <a:avLst/>
          </a:prstGeom>
          <a:noFill/>
          <a:ln/>
        </p:spPr>
        <p:txBody>
          <a:bodyPr wrap="square" lIns="0" tIns="0" rIns="0" bIns="0" rtlCol="0" anchor="ctr"/>
          <a:lstStyle/>
          <a:p>
            <a:pPr indent="0" marL="0">
              <a:buNone/>
            </a:pPr>
            <a:r>
              <a:rPr lang="en-US" sz="1100" dirty="0">
                <a:solidFill>
                  <a:srgbClr val="222222"/>
                </a:solidFill>
                <a:latin typeface="Arial" pitchFamily="34" charset="0"/>
                <a:ea typeface="Arial" pitchFamily="34" charset="-122"/>
                <a:cs typeface="Arial" pitchFamily="34" charset="-120"/>
              </a:rPr>
              <a:t>Work with banks to balance the books. Minimize owner impact while rebuilding reserves responsibly.</a:t>
            </a:r>
            <a:endParaRPr lang="en-US" sz="1100" dirty="0"/>
          </a:p>
        </p:txBody>
      </p:sp>
      <p:sp>
        <p:nvSpPr>
          <p:cNvPr id="20" name="Shape 18"/>
          <p:cNvSpPr/>
          <p:nvPr/>
        </p:nvSpPr>
        <p:spPr>
          <a:xfrm>
            <a:off x="457200" y="4087368"/>
            <a:ext cx="8229600" cy="713232"/>
          </a:xfrm>
          <a:prstGeom prst="rect">
            <a:avLst/>
          </a:prstGeom>
          <a:solidFill>
            <a:srgbClr val="FFFFFF"/>
          </a:solidFill>
          <a:ln/>
          <a:effectLst>
            <a:outerShdw sx="100000" sy="100000" kx="0" ky="0" algn="bl" rotWithShape="0" blurRad="76200" dist="38100" dir="8100000">
              <a:srgbClr val="000000">
                <a:alpha val="10000"/>
              </a:srgbClr>
            </a:outerShdw>
          </a:effectLst>
        </p:spPr>
      </p:sp>
      <p:sp>
        <p:nvSpPr>
          <p:cNvPr id="21" name="Shape 19"/>
          <p:cNvSpPr/>
          <p:nvPr/>
        </p:nvSpPr>
        <p:spPr>
          <a:xfrm>
            <a:off x="457200" y="4087368"/>
            <a:ext cx="73152" cy="713232"/>
          </a:xfrm>
          <a:prstGeom prst="rect">
            <a:avLst/>
          </a:prstGeom>
          <a:solidFill>
            <a:srgbClr val="4472C4"/>
          </a:solidFill>
          <a:ln/>
        </p:spPr>
      </p:sp>
      <p:sp>
        <p:nvSpPr>
          <p:cNvPr id="22" name="Text 20"/>
          <p:cNvSpPr/>
          <p:nvPr/>
        </p:nvSpPr>
        <p:spPr>
          <a:xfrm>
            <a:off x="731520" y="4133088"/>
            <a:ext cx="2560320" cy="621792"/>
          </a:xfrm>
          <a:prstGeom prst="rect">
            <a:avLst/>
          </a:prstGeom>
          <a:noFill/>
          <a:ln/>
        </p:spPr>
        <p:txBody>
          <a:bodyPr wrap="square" lIns="0" tIns="0" rIns="0" bIns="0" rtlCol="0" anchor="ctr"/>
          <a:lstStyle/>
          <a:p>
            <a:pPr indent="0" marL="0">
              <a:buNone/>
            </a:pPr>
            <a:r>
              <a:rPr lang="en-US" sz="1200" b="1" dirty="0">
                <a:solidFill>
                  <a:srgbClr val="1E2761"/>
                </a:solidFill>
                <a:latin typeface="Arial" pitchFamily="34" charset="0"/>
                <a:ea typeface="Arial" pitchFamily="34" charset="-122"/>
                <a:cs typeface="Arial" pitchFamily="34" charset="-120"/>
              </a:rPr>
              <a:t>Regular Communication</a:t>
            </a:r>
            <a:endParaRPr lang="en-US" sz="1200" dirty="0"/>
          </a:p>
        </p:txBody>
      </p:sp>
      <p:sp>
        <p:nvSpPr>
          <p:cNvPr id="23" name="Text 21"/>
          <p:cNvSpPr/>
          <p:nvPr/>
        </p:nvSpPr>
        <p:spPr>
          <a:xfrm>
            <a:off x="3383280" y="4133088"/>
            <a:ext cx="5120640" cy="621792"/>
          </a:xfrm>
          <a:prstGeom prst="rect">
            <a:avLst/>
          </a:prstGeom>
          <a:noFill/>
          <a:ln/>
        </p:spPr>
        <p:txBody>
          <a:bodyPr wrap="square" lIns="0" tIns="0" rIns="0" bIns="0" rtlCol="0" anchor="ctr"/>
          <a:lstStyle/>
          <a:p>
            <a:pPr indent="0" marL="0">
              <a:buNone/>
            </a:pPr>
            <a:r>
              <a:rPr lang="en-US" sz="1100" dirty="0">
                <a:solidFill>
                  <a:srgbClr val="222222"/>
                </a:solidFill>
                <a:latin typeface="Arial" pitchFamily="34" charset="0"/>
                <a:ea typeface="Arial" pitchFamily="34" charset="-122"/>
                <a:cs typeface="Arial" pitchFamily="34" charset="-120"/>
              </a:rPr>
              <a:t>Clear, honest updates — not anxiety-inducing messaging. You deserve to know what's happening with your community.</a:t>
            </a:r>
            <a:endParaRPr lang="en-US" sz="1100" dirty="0"/>
          </a:p>
        </p:txBody>
      </p:sp>
      <p:sp>
        <p:nvSpPr>
          <p:cNvPr id="24" name="Shape 22"/>
          <p:cNvSpPr/>
          <p:nvPr/>
        </p:nvSpPr>
        <p:spPr>
          <a:xfrm>
            <a:off x="0" y="5079492"/>
            <a:ext cx="9144000" cy="64008"/>
          </a:xfrm>
          <a:prstGeom prst="rect">
            <a:avLst/>
          </a:prstGeom>
          <a:solidFill>
            <a:srgbClr val="1E2761"/>
          </a:solidFill>
          <a:ln/>
        </p:spPr>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1E2761"/>
        </a:solidFill>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990011"/>
          </a:solidFill>
          <a:ln/>
        </p:spPr>
      </p:sp>
      <p:sp>
        <p:nvSpPr>
          <p:cNvPr id="3" name="Text 1"/>
          <p:cNvSpPr/>
          <p:nvPr/>
        </p:nvSpPr>
        <p:spPr>
          <a:xfrm>
            <a:off x="731520" y="822960"/>
            <a:ext cx="7680960" cy="1280160"/>
          </a:xfrm>
          <a:prstGeom prst="rect">
            <a:avLst/>
          </a:prstGeom>
          <a:noFill/>
          <a:ln/>
        </p:spPr>
        <p:txBody>
          <a:bodyPr wrap="square" lIns="0" tIns="0" rIns="0" bIns="0" rtlCol="0" anchor="ctr"/>
          <a:lstStyle/>
          <a:p>
            <a:pPr indent="0" marL="0">
              <a:lnSpc>
                <a:spcPct val="105000"/>
              </a:lnSpc>
              <a:buNone/>
            </a:pPr>
            <a:r>
              <a:rPr lang="en-US" sz="4000" dirty="0">
                <a:solidFill>
                  <a:srgbClr val="FFFFFF"/>
                </a:solidFill>
                <a:latin typeface="Arial Black" pitchFamily="34" charset="0"/>
                <a:ea typeface="Arial Black" pitchFamily="34" charset="-122"/>
                <a:cs typeface="Arial Black" pitchFamily="34" charset="-120"/>
              </a:rPr>
              <a:t>THIS IS YOUR</a:t>
            </a:r>
            <a:endParaRPr lang="en-US" sz="4000" dirty="0"/>
          </a:p>
          <a:p>
            <a:pPr indent="0" marL="0">
              <a:lnSpc>
                <a:spcPct val="105000"/>
              </a:lnSpc>
              <a:buNone/>
            </a:pPr>
            <a:r>
              <a:rPr lang="en-US" sz="4000" dirty="0">
                <a:solidFill>
                  <a:srgbClr val="FFFFFF"/>
                </a:solidFill>
                <a:latin typeface="Arial Black" pitchFamily="34" charset="0"/>
                <a:ea typeface="Arial Black" pitchFamily="34" charset="-122"/>
                <a:cs typeface="Arial Black" pitchFamily="34" charset="-120"/>
              </a:rPr>
              <a:t>COMMUNITY</a:t>
            </a:r>
            <a:endParaRPr lang="en-US" sz="4000" dirty="0"/>
          </a:p>
        </p:txBody>
      </p:sp>
      <p:sp>
        <p:nvSpPr>
          <p:cNvPr id="4" name="Shape 2"/>
          <p:cNvSpPr/>
          <p:nvPr/>
        </p:nvSpPr>
        <p:spPr>
          <a:xfrm>
            <a:off x="731520" y="2286000"/>
            <a:ext cx="1828800" cy="36576"/>
          </a:xfrm>
          <a:prstGeom prst="rect">
            <a:avLst/>
          </a:prstGeom>
          <a:solidFill>
            <a:srgbClr val="990011"/>
          </a:solidFill>
          <a:ln/>
        </p:spPr>
      </p:sp>
      <p:sp>
        <p:nvSpPr>
          <p:cNvPr id="5" name="Text 3"/>
          <p:cNvSpPr/>
          <p:nvPr/>
        </p:nvSpPr>
        <p:spPr>
          <a:xfrm>
            <a:off x="731520" y="2514600"/>
            <a:ext cx="7680960" cy="731520"/>
          </a:xfrm>
          <a:prstGeom prst="rect">
            <a:avLst/>
          </a:prstGeom>
          <a:noFill/>
          <a:ln/>
        </p:spPr>
        <p:txBody>
          <a:bodyPr wrap="square" lIns="0" tIns="0" rIns="0" bIns="0" rtlCol="0" anchor="ctr"/>
          <a:lstStyle/>
          <a:p>
            <a:pPr indent="0" marL="0">
              <a:buNone/>
            </a:pPr>
            <a:r>
              <a:rPr lang="en-US" sz="1500" dirty="0">
                <a:solidFill>
                  <a:srgbClr val="CCCCCC"/>
                </a:solidFill>
                <a:latin typeface="Arial" pitchFamily="34" charset="0"/>
                <a:ea typeface="Arial" pitchFamily="34" charset="-122"/>
                <a:cs typeface="Arial" pitchFamily="34" charset="-120"/>
              </a:rPr>
              <a:t>You deserve accountability, transparency, and leadership</a:t>
            </a:r>
            <a:endParaRPr lang="en-US" sz="1500" dirty="0"/>
          </a:p>
          <a:p>
            <a:pPr indent="0" marL="0">
              <a:buNone/>
            </a:pPr>
            <a:r>
              <a:rPr lang="en-US" sz="1500" dirty="0">
                <a:solidFill>
                  <a:srgbClr val="CCCCCC"/>
                </a:solidFill>
                <a:latin typeface="Arial" pitchFamily="34" charset="0"/>
                <a:ea typeface="Arial" pitchFamily="34" charset="-122"/>
                <a:cs typeface="Arial" pitchFamily="34" charset="-120"/>
              </a:rPr>
              <a:t>that puts your interests first — not their own.</a:t>
            </a:r>
            <a:endParaRPr lang="en-US" sz="1500" dirty="0"/>
          </a:p>
        </p:txBody>
      </p:sp>
      <p:sp>
        <p:nvSpPr>
          <p:cNvPr id="6" name="Text 4"/>
          <p:cNvSpPr/>
          <p:nvPr/>
        </p:nvSpPr>
        <p:spPr>
          <a:xfrm>
            <a:off x="731520" y="3566160"/>
            <a:ext cx="7680960" cy="320040"/>
          </a:xfrm>
          <a:prstGeom prst="rect">
            <a:avLst/>
          </a:prstGeom>
          <a:noFill/>
          <a:ln/>
        </p:spPr>
        <p:txBody>
          <a:bodyPr wrap="square" lIns="0" tIns="0" rIns="0" bIns="0" rtlCol="0" anchor="ctr"/>
          <a:lstStyle/>
          <a:p>
            <a:pPr indent="0" marL="0">
              <a:buNone/>
            </a:pPr>
            <a:r>
              <a:rPr lang="en-US" sz="1400" dirty="0">
                <a:solidFill>
                  <a:srgbClr val="CC0000"/>
                </a:solidFill>
                <a:latin typeface="Arial" pitchFamily="34" charset="0"/>
                <a:ea typeface="Arial" pitchFamily="34" charset="-122"/>
                <a:cs typeface="Arial" pitchFamily="34" charset="-120"/>
              </a:rPr>
              <a:t>Ivan Bou  •  ivanbou1@mac.com</a:t>
            </a:r>
            <a:endParaRPr lang="en-US" sz="1400" dirty="0"/>
          </a:p>
        </p:txBody>
      </p:sp>
      <p:sp>
        <p:nvSpPr>
          <p:cNvPr id="7" name="Text 5"/>
          <p:cNvSpPr/>
          <p:nvPr/>
        </p:nvSpPr>
        <p:spPr>
          <a:xfrm>
            <a:off x="731520" y="4023360"/>
            <a:ext cx="7680960" cy="320040"/>
          </a:xfrm>
          <a:prstGeom prst="rect">
            <a:avLst/>
          </a:prstGeom>
          <a:noFill/>
          <a:ln/>
        </p:spPr>
        <p:txBody>
          <a:bodyPr wrap="square" lIns="0" tIns="0" rIns="0" bIns="0" rtlCol="0" anchor="ctr"/>
          <a:lstStyle/>
          <a:p>
            <a:pPr indent="0" marL="0">
              <a:buNone/>
            </a:pPr>
            <a:r>
              <a:rPr lang="en-US" sz="1200" i="1" dirty="0">
                <a:solidFill>
                  <a:srgbClr val="888888"/>
                </a:solidFill>
                <a:latin typeface="Arial" pitchFamily="34" charset="0"/>
                <a:ea typeface="Arial" pitchFamily="34" charset="-122"/>
                <a:cs typeface="Arial" pitchFamily="34" charset="-120"/>
              </a:rPr>
              <a:t>Vote Ivan Bou for the Board of Directors.</a:t>
            </a:r>
            <a:endParaRPr lang="en-US" sz="1200" dirty="0"/>
          </a:p>
        </p:txBody>
      </p:sp>
      <p:sp>
        <p:nvSpPr>
          <p:cNvPr id="8" name="Shape 6"/>
          <p:cNvSpPr/>
          <p:nvPr/>
        </p:nvSpPr>
        <p:spPr>
          <a:xfrm>
            <a:off x="0" y="5079492"/>
            <a:ext cx="9144000" cy="64008"/>
          </a:xfrm>
          <a:prstGeom prst="rect">
            <a:avLst/>
          </a:prstGeom>
          <a:solidFill>
            <a:srgbClr val="990011"/>
          </a:solidFill>
          <a:ln/>
        </p:spPr>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CF6F5"/>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1E2761"/>
          </a:solidFill>
          <a:ln/>
        </p:spPr>
      </p:sp>
      <p:sp>
        <p:nvSpPr>
          <p:cNvPr id="3" name="Text 1"/>
          <p:cNvSpPr/>
          <p:nvPr/>
        </p:nvSpPr>
        <p:spPr>
          <a:xfrm>
            <a:off x="457200" y="228600"/>
            <a:ext cx="8229600" cy="457200"/>
          </a:xfrm>
          <a:prstGeom prst="rect">
            <a:avLst/>
          </a:prstGeom>
          <a:noFill/>
          <a:ln/>
        </p:spPr>
        <p:txBody>
          <a:bodyPr wrap="square" lIns="0" tIns="0" rIns="0" bIns="0" rtlCol="0" anchor="ctr"/>
          <a:lstStyle/>
          <a:p>
            <a:pPr indent="0" marL="0">
              <a:buNone/>
            </a:pPr>
            <a:r>
              <a:rPr lang="en-US" sz="2400" dirty="0">
                <a:solidFill>
                  <a:srgbClr val="1E2761"/>
                </a:solidFill>
                <a:latin typeface="Arial Black" pitchFamily="34" charset="0"/>
                <a:ea typeface="Arial Black" pitchFamily="34" charset="-122"/>
                <a:cs typeface="Arial Black" pitchFamily="34" charset="-120"/>
              </a:rPr>
              <a:t>WHY WE'RE HERE</a:t>
            </a:r>
            <a:endParaRPr lang="en-US" sz="2400" dirty="0"/>
          </a:p>
        </p:txBody>
      </p:sp>
      <p:sp>
        <p:nvSpPr>
          <p:cNvPr id="4" name="Text 2"/>
          <p:cNvSpPr/>
          <p:nvPr/>
        </p:nvSpPr>
        <p:spPr>
          <a:xfrm>
            <a:off x="457200" y="640080"/>
            <a:ext cx="8229600" cy="274320"/>
          </a:xfrm>
          <a:prstGeom prst="rect">
            <a:avLst/>
          </a:prstGeom>
          <a:noFill/>
          <a:ln/>
        </p:spPr>
        <p:txBody>
          <a:bodyPr wrap="square" lIns="0" tIns="0" rIns="0" bIns="0" rtlCol="0" anchor="ctr"/>
          <a:lstStyle/>
          <a:p>
            <a:pPr indent="0" marL="0">
              <a:buNone/>
            </a:pPr>
            <a:r>
              <a:rPr lang="en-US" sz="1200" i="1" dirty="0">
                <a:solidFill>
                  <a:srgbClr val="666666"/>
                </a:solidFill>
                <a:latin typeface="Arial" pitchFamily="34" charset="0"/>
                <a:ea typeface="Arial" pitchFamily="34" charset="-122"/>
                <a:cs typeface="Arial" pitchFamily="34" charset="-120"/>
              </a:rPr>
              <a:t>The facts every owner needs to know</a:t>
            </a:r>
            <a:endParaRPr lang="en-US" sz="1200" dirty="0"/>
          </a:p>
        </p:txBody>
      </p:sp>
      <p:sp>
        <p:nvSpPr>
          <p:cNvPr id="5" name="Shape 3"/>
          <p:cNvSpPr/>
          <p:nvPr/>
        </p:nvSpPr>
        <p:spPr>
          <a:xfrm>
            <a:off x="365760" y="1097280"/>
            <a:ext cx="2651760" cy="2468880"/>
          </a:xfrm>
          <a:prstGeom prst="rect">
            <a:avLst/>
          </a:prstGeom>
          <a:solidFill>
            <a:srgbClr val="FFFFFF"/>
          </a:solidFill>
          <a:ln/>
          <a:effectLst>
            <a:outerShdw sx="100000" sy="100000" kx="0" ky="0" algn="bl" rotWithShape="0" blurRad="76200" dist="38100" dir="8100000">
              <a:srgbClr val="000000">
                <a:alpha val="10000"/>
              </a:srgbClr>
            </a:outerShdw>
          </a:effectLst>
        </p:spPr>
      </p:sp>
      <p:sp>
        <p:nvSpPr>
          <p:cNvPr id="6" name="Shape 4"/>
          <p:cNvSpPr/>
          <p:nvPr/>
        </p:nvSpPr>
        <p:spPr>
          <a:xfrm>
            <a:off x="365760" y="1097280"/>
            <a:ext cx="2651760" cy="54864"/>
          </a:xfrm>
          <a:prstGeom prst="rect">
            <a:avLst/>
          </a:prstGeom>
          <a:solidFill>
            <a:srgbClr val="990011"/>
          </a:solidFill>
          <a:ln/>
        </p:spPr>
      </p:sp>
      <p:sp>
        <p:nvSpPr>
          <p:cNvPr id="7" name="Text 5"/>
          <p:cNvSpPr/>
          <p:nvPr/>
        </p:nvSpPr>
        <p:spPr>
          <a:xfrm>
            <a:off x="365760" y="1325880"/>
            <a:ext cx="2651760" cy="640080"/>
          </a:xfrm>
          <a:prstGeom prst="rect">
            <a:avLst/>
          </a:prstGeom>
          <a:noFill/>
          <a:ln/>
        </p:spPr>
        <p:txBody>
          <a:bodyPr wrap="square" lIns="0" tIns="0" rIns="0" bIns="0" rtlCol="0" anchor="ctr"/>
          <a:lstStyle/>
          <a:p>
            <a:pPr algn="ctr" indent="0" marL="0">
              <a:buNone/>
            </a:pPr>
            <a:r>
              <a:rPr lang="en-US" sz="3200" dirty="0">
                <a:solidFill>
                  <a:srgbClr val="990011"/>
                </a:solidFill>
                <a:latin typeface="Arial Black" pitchFamily="34" charset="0"/>
                <a:ea typeface="Arial Black" pitchFamily="34" charset="-122"/>
                <a:cs typeface="Arial Black" pitchFamily="34" charset="-120"/>
              </a:rPr>
              <a:t>($168K)</a:t>
            </a:r>
            <a:endParaRPr lang="en-US" sz="3200" dirty="0"/>
          </a:p>
        </p:txBody>
      </p:sp>
      <p:sp>
        <p:nvSpPr>
          <p:cNvPr id="8" name="Text 6"/>
          <p:cNvSpPr/>
          <p:nvPr/>
        </p:nvSpPr>
        <p:spPr>
          <a:xfrm>
            <a:off x="502920" y="2011680"/>
            <a:ext cx="2377440" cy="502920"/>
          </a:xfrm>
          <a:prstGeom prst="rect">
            <a:avLst/>
          </a:prstGeom>
          <a:noFill/>
          <a:ln/>
        </p:spPr>
        <p:txBody>
          <a:bodyPr wrap="square" lIns="0" tIns="0" rIns="0" bIns="0" rtlCol="0" anchor="t"/>
          <a:lstStyle/>
          <a:p>
            <a:pPr algn="ctr" indent="0" marL="0">
              <a:buNone/>
            </a:pPr>
            <a:r>
              <a:rPr lang="en-US" sz="1300" b="1" dirty="0">
                <a:solidFill>
                  <a:srgbClr val="222222"/>
                </a:solidFill>
                <a:latin typeface="Arial" pitchFamily="34" charset="0"/>
                <a:ea typeface="Arial" pitchFamily="34" charset="-122"/>
                <a:cs typeface="Arial" pitchFamily="34" charset="-120"/>
              </a:rPr>
              <a:t>Projected 2025</a:t>
            </a:r>
            <a:endParaRPr lang="en-US" sz="1300" dirty="0"/>
          </a:p>
          <a:p>
            <a:pPr algn="ctr" indent="0" marL="0">
              <a:buNone/>
            </a:pPr>
            <a:r>
              <a:rPr lang="en-US" sz="1300" b="1" dirty="0">
                <a:solidFill>
                  <a:srgbClr val="222222"/>
                </a:solidFill>
                <a:latin typeface="Arial" pitchFamily="34" charset="0"/>
                <a:ea typeface="Arial" pitchFamily="34" charset="-122"/>
                <a:cs typeface="Arial" pitchFamily="34" charset="-120"/>
              </a:rPr>
              <a:t>Deficit</a:t>
            </a:r>
            <a:endParaRPr lang="en-US" sz="1300" dirty="0"/>
          </a:p>
        </p:txBody>
      </p:sp>
      <p:sp>
        <p:nvSpPr>
          <p:cNvPr id="9" name="Text 7"/>
          <p:cNvSpPr/>
          <p:nvPr/>
        </p:nvSpPr>
        <p:spPr>
          <a:xfrm>
            <a:off x="502920" y="2560320"/>
            <a:ext cx="2377440" cy="822960"/>
          </a:xfrm>
          <a:prstGeom prst="rect">
            <a:avLst/>
          </a:prstGeom>
          <a:noFill/>
          <a:ln/>
        </p:spPr>
        <p:txBody>
          <a:bodyPr wrap="square" lIns="0" tIns="0" rIns="0" bIns="0" rtlCol="0" anchor="t"/>
          <a:lstStyle/>
          <a:p>
            <a:pPr algn="ctr" indent="0" marL="0">
              <a:buNone/>
            </a:pPr>
            <a:r>
              <a:rPr lang="en-US" sz="1000" dirty="0">
                <a:solidFill>
                  <a:srgbClr val="666666"/>
                </a:solidFill>
                <a:latin typeface="Arial" pitchFamily="34" charset="0"/>
                <a:ea typeface="Arial" pitchFamily="34" charset="-122"/>
                <a:cs typeface="Arial" pitchFamily="34" charset="-120"/>
              </a:rPr>
              <a:t>Expenses exceeded income</a:t>
            </a:r>
            <a:endParaRPr lang="en-US" sz="1000" dirty="0"/>
          </a:p>
          <a:p>
            <a:pPr algn="ctr" indent="0" marL="0">
              <a:buNone/>
            </a:pPr>
            <a:r>
              <a:rPr lang="en-US" sz="1000" dirty="0">
                <a:solidFill>
                  <a:srgbClr val="666666"/>
                </a:solidFill>
                <a:latin typeface="Arial" pitchFamily="34" charset="0"/>
                <a:ea typeface="Arial" pitchFamily="34" charset="-122"/>
                <a:cs typeface="Arial" pitchFamily="34" charset="-120"/>
              </a:rPr>
              <a:t>by $168K despite record</a:t>
            </a:r>
            <a:endParaRPr lang="en-US" sz="1000" dirty="0"/>
          </a:p>
          <a:p>
            <a:pPr algn="ctr" indent="0" marL="0">
              <a:buNone/>
            </a:pPr>
            <a:r>
              <a:rPr lang="en-US" sz="1000" dirty="0">
                <a:solidFill>
                  <a:srgbClr val="666666"/>
                </a:solidFill>
                <a:latin typeface="Arial" pitchFamily="34" charset="0"/>
                <a:ea typeface="Arial" pitchFamily="34" charset="-122"/>
                <a:cs typeface="Arial" pitchFamily="34" charset="-120"/>
              </a:rPr>
              <a:t>budget increase</a:t>
            </a:r>
            <a:endParaRPr lang="en-US" sz="1000" dirty="0"/>
          </a:p>
        </p:txBody>
      </p:sp>
      <p:sp>
        <p:nvSpPr>
          <p:cNvPr id="10" name="Shape 8"/>
          <p:cNvSpPr/>
          <p:nvPr/>
        </p:nvSpPr>
        <p:spPr>
          <a:xfrm>
            <a:off x="3246120" y="1097280"/>
            <a:ext cx="2651760" cy="2468880"/>
          </a:xfrm>
          <a:prstGeom prst="rect">
            <a:avLst/>
          </a:prstGeom>
          <a:solidFill>
            <a:srgbClr val="FFFFFF"/>
          </a:solidFill>
          <a:ln/>
          <a:effectLst>
            <a:outerShdw sx="100000" sy="100000" kx="0" ky="0" algn="bl" rotWithShape="0" blurRad="76200" dist="38100" dir="8100000">
              <a:srgbClr val="000000">
                <a:alpha val="10000"/>
              </a:srgbClr>
            </a:outerShdw>
          </a:effectLst>
        </p:spPr>
      </p:sp>
      <p:sp>
        <p:nvSpPr>
          <p:cNvPr id="11" name="Shape 9"/>
          <p:cNvSpPr/>
          <p:nvPr/>
        </p:nvSpPr>
        <p:spPr>
          <a:xfrm>
            <a:off x="3246120" y="1097280"/>
            <a:ext cx="2651760" cy="54864"/>
          </a:xfrm>
          <a:prstGeom prst="rect">
            <a:avLst/>
          </a:prstGeom>
          <a:solidFill>
            <a:srgbClr val="990011"/>
          </a:solidFill>
          <a:ln/>
        </p:spPr>
      </p:sp>
      <p:sp>
        <p:nvSpPr>
          <p:cNvPr id="12" name="Text 10"/>
          <p:cNvSpPr/>
          <p:nvPr/>
        </p:nvSpPr>
        <p:spPr>
          <a:xfrm>
            <a:off x="3246120" y="1325880"/>
            <a:ext cx="2651760" cy="640080"/>
          </a:xfrm>
          <a:prstGeom prst="rect">
            <a:avLst/>
          </a:prstGeom>
          <a:noFill/>
          <a:ln/>
        </p:spPr>
        <p:txBody>
          <a:bodyPr wrap="square" lIns="0" tIns="0" rIns="0" bIns="0" rtlCol="0" anchor="ctr"/>
          <a:lstStyle/>
          <a:p>
            <a:pPr algn="ctr" indent="0" marL="0">
              <a:buNone/>
            </a:pPr>
            <a:r>
              <a:rPr lang="en-US" sz="3200" dirty="0">
                <a:solidFill>
                  <a:srgbClr val="990011"/>
                </a:solidFill>
                <a:latin typeface="Arial Black" pitchFamily="34" charset="0"/>
                <a:ea typeface="Arial Black" pitchFamily="34" charset="-122"/>
                <a:cs typeface="Arial Black" pitchFamily="34" charset="-120"/>
              </a:rPr>
              <a:t>$234K</a:t>
            </a:r>
            <a:endParaRPr lang="en-US" sz="3200" dirty="0"/>
          </a:p>
        </p:txBody>
      </p:sp>
      <p:sp>
        <p:nvSpPr>
          <p:cNvPr id="13" name="Text 11"/>
          <p:cNvSpPr/>
          <p:nvPr/>
        </p:nvSpPr>
        <p:spPr>
          <a:xfrm>
            <a:off x="3383280" y="2011680"/>
            <a:ext cx="2377440" cy="502920"/>
          </a:xfrm>
          <a:prstGeom prst="rect">
            <a:avLst/>
          </a:prstGeom>
          <a:noFill/>
          <a:ln/>
        </p:spPr>
        <p:txBody>
          <a:bodyPr wrap="square" lIns="0" tIns="0" rIns="0" bIns="0" rtlCol="0" anchor="t"/>
          <a:lstStyle/>
          <a:p>
            <a:pPr algn="ctr" indent="0" marL="0">
              <a:buNone/>
            </a:pPr>
            <a:r>
              <a:rPr lang="en-US" sz="1300" b="1" dirty="0">
                <a:solidFill>
                  <a:srgbClr val="222222"/>
                </a:solidFill>
                <a:latin typeface="Arial" pitchFamily="34" charset="0"/>
                <a:ea typeface="Arial" pitchFamily="34" charset="-122"/>
                <a:cs typeface="Arial" pitchFamily="34" charset="-120"/>
              </a:rPr>
              <a:t>Undocumented</a:t>
            </a:r>
            <a:endParaRPr lang="en-US" sz="1300" dirty="0"/>
          </a:p>
          <a:p>
            <a:pPr algn="ctr" indent="0" marL="0">
              <a:buNone/>
            </a:pPr>
            <a:r>
              <a:rPr lang="en-US" sz="1300" b="1" dirty="0">
                <a:solidFill>
                  <a:srgbClr val="222222"/>
                </a:solidFill>
                <a:latin typeface="Arial" pitchFamily="34" charset="0"/>
                <a:ea typeface="Arial" pitchFamily="34" charset="-122"/>
                <a:cs typeface="Arial" pitchFamily="34" charset="-120"/>
              </a:rPr>
              <a:t>Expenses</a:t>
            </a:r>
            <a:endParaRPr lang="en-US" sz="1300" dirty="0"/>
          </a:p>
        </p:txBody>
      </p:sp>
      <p:sp>
        <p:nvSpPr>
          <p:cNvPr id="14" name="Text 12"/>
          <p:cNvSpPr/>
          <p:nvPr/>
        </p:nvSpPr>
        <p:spPr>
          <a:xfrm>
            <a:off x="3383280" y="2560320"/>
            <a:ext cx="2377440" cy="822960"/>
          </a:xfrm>
          <a:prstGeom prst="rect">
            <a:avLst/>
          </a:prstGeom>
          <a:noFill/>
          <a:ln/>
        </p:spPr>
        <p:txBody>
          <a:bodyPr wrap="square" lIns="0" tIns="0" rIns="0" bIns="0" rtlCol="0" anchor="t"/>
          <a:lstStyle/>
          <a:p>
            <a:pPr algn="ctr" indent="0" marL="0">
              <a:buNone/>
            </a:pPr>
            <a:r>
              <a:rPr lang="en-US" sz="1000" dirty="0">
                <a:solidFill>
                  <a:srgbClr val="666666"/>
                </a:solidFill>
                <a:latin typeface="Arial" pitchFamily="34" charset="0"/>
                <a:ea typeface="Arial" pitchFamily="34" charset="-122"/>
                <a:cs typeface="Arial" pitchFamily="34" charset="-120"/>
              </a:rPr>
              <a:t>No financial statements</a:t>
            </a:r>
            <a:endParaRPr lang="en-US" sz="1000" dirty="0"/>
          </a:p>
          <a:p>
            <a:pPr algn="ctr" indent="0" marL="0">
              <a:buNone/>
            </a:pPr>
            <a:r>
              <a:rPr lang="en-US" sz="1000" dirty="0">
                <a:solidFill>
                  <a:srgbClr val="666666"/>
                </a:solidFill>
                <a:latin typeface="Arial" pitchFamily="34" charset="0"/>
                <a:ea typeface="Arial" pitchFamily="34" charset="-122"/>
                <a:cs typeface="Arial" pitchFamily="34" charset="-120"/>
              </a:rPr>
              <a:t>produced after August 2025</a:t>
            </a:r>
            <a:endParaRPr lang="en-US" sz="1000" dirty="0"/>
          </a:p>
          <a:p>
            <a:pPr algn="ctr" indent="0" marL="0">
              <a:buNone/>
            </a:pPr>
            <a:r>
              <a:rPr lang="en-US" sz="1000" dirty="0">
                <a:solidFill>
                  <a:srgbClr val="666666"/>
                </a:solidFill>
                <a:latin typeface="Arial" pitchFamily="34" charset="0"/>
                <a:ea typeface="Arial" pitchFamily="34" charset="-122"/>
                <a:cs typeface="Arial" pitchFamily="34" charset="-120"/>
              </a:rPr>
              <a:t>for this spending</a:t>
            </a:r>
            <a:endParaRPr lang="en-US" sz="1000" dirty="0"/>
          </a:p>
        </p:txBody>
      </p:sp>
      <p:sp>
        <p:nvSpPr>
          <p:cNvPr id="15" name="Shape 13"/>
          <p:cNvSpPr/>
          <p:nvPr/>
        </p:nvSpPr>
        <p:spPr>
          <a:xfrm>
            <a:off x="6126480" y="1097280"/>
            <a:ext cx="2651760" cy="2468880"/>
          </a:xfrm>
          <a:prstGeom prst="rect">
            <a:avLst/>
          </a:prstGeom>
          <a:solidFill>
            <a:srgbClr val="FFFFFF"/>
          </a:solidFill>
          <a:ln/>
          <a:effectLst>
            <a:outerShdw sx="100000" sy="100000" kx="0" ky="0" algn="bl" rotWithShape="0" blurRad="76200" dist="38100" dir="8100000">
              <a:srgbClr val="000000">
                <a:alpha val="10000"/>
              </a:srgbClr>
            </a:outerShdw>
          </a:effectLst>
        </p:spPr>
      </p:sp>
      <p:sp>
        <p:nvSpPr>
          <p:cNvPr id="16" name="Shape 14"/>
          <p:cNvSpPr/>
          <p:nvPr/>
        </p:nvSpPr>
        <p:spPr>
          <a:xfrm>
            <a:off x="6126480" y="1097280"/>
            <a:ext cx="2651760" cy="54864"/>
          </a:xfrm>
          <a:prstGeom prst="rect">
            <a:avLst/>
          </a:prstGeom>
          <a:solidFill>
            <a:srgbClr val="1E2761"/>
          </a:solidFill>
          <a:ln/>
        </p:spPr>
      </p:sp>
      <p:sp>
        <p:nvSpPr>
          <p:cNvPr id="17" name="Text 15"/>
          <p:cNvSpPr/>
          <p:nvPr/>
        </p:nvSpPr>
        <p:spPr>
          <a:xfrm>
            <a:off x="6126480" y="1325880"/>
            <a:ext cx="2651760" cy="640080"/>
          </a:xfrm>
          <a:prstGeom prst="rect">
            <a:avLst/>
          </a:prstGeom>
          <a:noFill/>
          <a:ln/>
        </p:spPr>
        <p:txBody>
          <a:bodyPr wrap="square" lIns="0" tIns="0" rIns="0" bIns="0" rtlCol="0" anchor="ctr"/>
          <a:lstStyle/>
          <a:p>
            <a:pPr algn="ctr" indent="0" marL="0">
              <a:buNone/>
            </a:pPr>
            <a:r>
              <a:rPr lang="en-US" sz="3200" dirty="0">
                <a:solidFill>
                  <a:srgbClr val="1E2761"/>
                </a:solidFill>
                <a:latin typeface="Arial Black" pitchFamily="34" charset="0"/>
                <a:ea typeface="Arial Black" pitchFamily="34" charset="-122"/>
                <a:cs typeface="Arial Black" pitchFamily="34" charset="-120"/>
              </a:rPr>
              <a:t>$487K</a:t>
            </a:r>
            <a:endParaRPr lang="en-US" sz="3200" dirty="0"/>
          </a:p>
        </p:txBody>
      </p:sp>
      <p:sp>
        <p:nvSpPr>
          <p:cNvPr id="18" name="Text 16"/>
          <p:cNvSpPr/>
          <p:nvPr/>
        </p:nvSpPr>
        <p:spPr>
          <a:xfrm>
            <a:off x="6263640" y="2011680"/>
            <a:ext cx="2377440" cy="502920"/>
          </a:xfrm>
          <a:prstGeom prst="rect">
            <a:avLst/>
          </a:prstGeom>
          <a:noFill/>
          <a:ln/>
        </p:spPr>
        <p:txBody>
          <a:bodyPr wrap="square" lIns="0" tIns="0" rIns="0" bIns="0" rtlCol="0" anchor="t"/>
          <a:lstStyle/>
          <a:p>
            <a:pPr algn="ctr" indent="0" marL="0">
              <a:buNone/>
            </a:pPr>
            <a:r>
              <a:rPr lang="en-US" sz="1300" b="1" dirty="0">
                <a:solidFill>
                  <a:srgbClr val="222222"/>
                </a:solidFill>
                <a:latin typeface="Arial" pitchFamily="34" charset="0"/>
                <a:ea typeface="Arial" pitchFamily="34" charset="-122"/>
                <a:cs typeface="Arial" pitchFamily="34" charset="-120"/>
              </a:rPr>
              <a:t>Insurance Cost</a:t>
            </a:r>
            <a:endParaRPr lang="en-US" sz="1300" dirty="0"/>
          </a:p>
          <a:p>
            <a:pPr algn="ctr" indent="0" marL="0">
              <a:buNone/>
            </a:pPr>
            <a:r>
              <a:rPr lang="en-US" sz="1300" b="1" dirty="0">
                <a:solidFill>
                  <a:srgbClr val="222222"/>
                </a:solidFill>
                <a:latin typeface="Arial" pitchFamily="34" charset="0"/>
                <a:ea typeface="Arial" pitchFamily="34" charset="-122"/>
                <a:cs typeface="Arial" pitchFamily="34" charset="-120"/>
              </a:rPr>
              <a:t>(Was $142K)</a:t>
            </a:r>
            <a:endParaRPr lang="en-US" sz="1300" dirty="0"/>
          </a:p>
        </p:txBody>
      </p:sp>
      <p:sp>
        <p:nvSpPr>
          <p:cNvPr id="19" name="Text 17"/>
          <p:cNvSpPr/>
          <p:nvPr/>
        </p:nvSpPr>
        <p:spPr>
          <a:xfrm>
            <a:off x="6263640" y="2560320"/>
            <a:ext cx="2377440" cy="822960"/>
          </a:xfrm>
          <a:prstGeom prst="rect">
            <a:avLst/>
          </a:prstGeom>
          <a:noFill/>
          <a:ln/>
        </p:spPr>
        <p:txBody>
          <a:bodyPr wrap="square" lIns="0" tIns="0" rIns="0" bIns="0" rtlCol="0" anchor="t"/>
          <a:lstStyle/>
          <a:p>
            <a:pPr algn="ctr" indent="0" marL="0">
              <a:buNone/>
            </a:pPr>
            <a:r>
              <a:rPr lang="en-US" sz="1000" dirty="0">
                <a:solidFill>
                  <a:srgbClr val="666666"/>
                </a:solidFill>
                <a:latin typeface="Arial" pitchFamily="34" charset="0"/>
                <a:ea typeface="Arial" pitchFamily="34" charset="-122"/>
                <a:cs typeface="Arial" pitchFamily="34" charset="-120"/>
              </a:rPr>
              <a:t>Insurance is 55% of all</a:t>
            </a:r>
            <a:endParaRPr lang="en-US" sz="1000" dirty="0"/>
          </a:p>
          <a:p>
            <a:pPr algn="ctr" indent="0" marL="0">
              <a:buNone/>
            </a:pPr>
            <a:r>
              <a:rPr lang="en-US" sz="1000" dirty="0">
                <a:solidFill>
                  <a:srgbClr val="666666"/>
                </a:solidFill>
                <a:latin typeface="Arial" pitchFamily="34" charset="0"/>
                <a:ea typeface="Arial" pitchFamily="34" charset="-122"/>
                <a:cs typeface="Arial" pitchFamily="34" charset="-120"/>
              </a:rPr>
              <a:t>cost increases since 2018</a:t>
            </a:r>
            <a:endParaRPr lang="en-US" sz="1000" dirty="0"/>
          </a:p>
          <a:p>
            <a:pPr algn="ctr" indent="0" marL="0">
              <a:buNone/>
            </a:pPr>
            <a:r>
              <a:rPr lang="en-US" sz="1000" dirty="0">
                <a:solidFill>
                  <a:srgbClr val="666666"/>
                </a:solidFill>
                <a:latin typeface="Arial" pitchFamily="34" charset="0"/>
                <a:ea typeface="Arial" pitchFamily="34" charset="-122"/>
                <a:cs typeface="Arial" pitchFamily="34" charset="-120"/>
              </a:rPr>
              <a:t>— some inflated by billing</a:t>
            </a:r>
            <a:endParaRPr lang="en-US" sz="1000" dirty="0"/>
          </a:p>
        </p:txBody>
      </p:sp>
      <p:sp>
        <p:nvSpPr>
          <p:cNvPr id="20" name="Shape 18"/>
          <p:cNvSpPr/>
          <p:nvPr/>
        </p:nvSpPr>
        <p:spPr>
          <a:xfrm>
            <a:off x="365760" y="3840480"/>
            <a:ext cx="8412480" cy="640080"/>
          </a:xfrm>
          <a:prstGeom prst="rect">
            <a:avLst/>
          </a:prstGeom>
          <a:solidFill>
            <a:srgbClr val="1E2761"/>
          </a:solidFill>
          <a:ln/>
          <a:effectLst>
            <a:outerShdw sx="100000" sy="100000" kx="0" ky="0" algn="bl" rotWithShape="0" blurRad="63500" dist="25400" dir="8100000">
              <a:srgbClr val="000000">
                <a:alpha val="12000"/>
              </a:srgbClr>
            </a:outerShdw>
          </a:effectLst>
        </p:spPr>
      </p:sp>
      <p:sp>
        <p:nvSpPr>
          <p:cNvPr id="21" name="Text 19"/>
          <p:cNvSpPr/>
          <p:nvPr/>
        </p:nvSpPr>
        <p:spPr>
          <a:xfrm>
            <a:off x="365760" y="3840480"/>
            <a:ext cx="8412480" cy="640080"/>
          </a:xfrm>
          <a:prstGeom prst="rect">
            <a:avLst/>
          </a:prstGeom>
          <a:noFill/>
          <a:ln/>
        </p:spPr>
        <p:txBody>
          <a:bodyPr wrap="square" rtlCol="0" anchor="ctr"/>
          <a:lstStyle/>
          <a:p>
            <a:pPr algn="ctr" indent="0" marL="0">
              <a:buNone/>
            </a:pPr>
            <a:r>
              <a:rPr lang="en-US" sz="1300" dirty="0">
                <a:solidFill>
                  <a:srgbClr val="AAAAAA"/>
                </a:solidFill>
              </a:rPr>
              <a:t>Your monthly cost went from </a:t>
            </a:r>
            <a:pPr algn="ctr" indent="0" marL="0">
              <a:buNone/>
            </a:pPr>
            <a:r>
              <a:rPr lang="en-US" sz="1700" b="1" dirty="0">
                <a:solidFill>
                  <a:srgbClr val="FFFFFF"/>
                </a:solidFill>
              </a:rPr>
              <a:t>$612/month</a:t>
            </a:r>
            <a:pPr algn="ctr" indent="0" marL="0">
              <a:buNone/>
            </a:pPr>
            <a:r>
              <a:rPr lang="en-US" sz="1300" dirty="0">
                <a:solidFill>
                  <a:srgbClr val="AAAAAA"/>
                </a:solidFill>
              </a:rPr>
              <a:t> in 2018 to </a:t>
            </a:r>
            <a:pPr algn="ctr" indent="0" marL="0">
              <a:buNone/>
            </a:pPr>
            <a:r>
              <a:rPr lang="en-US" sz="1700" b="1" dirty="0">
                <a:solidFill>
                  <a:srgbClr val="CC0000"/>
                </a:solidFill>
              </a:rPr>
              <a:t>$878/month</a:t>
            </a:r>
            <a:pPr algn="ctr" indent="0" marL="0">
              <a:buNone/>
            </a:pPr>
            <a:r>
              <a:rPr lang="en-US" sz="1300" dirty="0">
                <a:solidFill>
                  <a:srgbClr val="AAAAAA"/>
                </a:solidFill>
              </a:rPr>
              <a:t> in 2025  (+43%)</a:t>
            </a:r>
            <a:endParaRPr lang="en-US" sz="1300" dirty="0"/>
          </a:p>
        </p:txBody>
      </p:sp>
      <p:sp>
        <p:nvSpPr>
          <p:cNvPr id="22" name="Shape 20"/>
          <p:cNvSpPr/>
          <p:nvPr/>
        </p:nvSpPr>
        <p:spPr>
          <a:xfrm>
            <a:off x="0" y="5079492"/>
            <a:ext cx="9144000" cy="64008"/>
          </a:xfrm>
          <a:prstGeom prst="rect">
            <a:avLst/>
          </a:prstGeom>
          <a:solidFill>
            <a:srgbClr val="1E2761"/>
          </a:solidFill>
          <a:ln/>
        </p:spPr>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1E2761"/>
          </a:solidFill>
          <a:ln/>
        </p:spPr>
      </p:sp>
      <p:sp>
        <p:nvSpPr>
          <p:cNvPr id="3" name="Text 1"/>
          <p:cNvSpPr/>
          <p:nvPr/>
        </p:nvSpPr>
        <p:spPr>
          <a:xfrm>
            <a:off x="457200" y="182880"/>
            <a:ext cx="8229600" cy="457200"/>
          </a:xfrm>
          <a:prstGeom prst="rect">
            <a:avLst/>
          </a:prstGeom>
          <a:noFill/>
          <a:ln/>
        </p:spPr>
        <p:txBody>
          <a:bodyPr wrap="square" lIns="0" tIns="0" rIns="0" bIns="0" rtlCol="0" anchor="ctr"/>
          <a:lstStyle/>
          <a:p>
            <a:pPr indent="0" marL="0">
              <a:buNone/>
            </a:pPr>
            <a:r>
              <a:rPr lang="en-US" sz="2400" dirty="0">
                <a:solidFill>
                  <a:srgbClr val="1E2761"/>
                </a:solidFill>
                <a:latin typeface="Arial Black" pitchFamily="34" charset="0"/>
                <a:ea typeface="Arial Black" pitchFamily="34" charset="-122"/>
                <a:cs typeface="Arial Black" pitchFamily="34" charset="-120"/>
              </a:rPr>
              <a:t>WHERE YOUR MONEY WENT</a:t>
            </a:r>
            <a:endParaRPr lang="en-US" sz="2400" dirty="0"/>
          </a:p>
        </p:txBody>
      </p:sp>
      <p:sp>
        <p:nvSpPr>
          <p:cNvPr id="4" name="Text 2"/>
          <p:cNvSpPr/>
          <p:nvPr/>
        </p:nvSpPr>
        <p:spPr>
          <a:xfrm>
            <a:off x="457200" y="594360"/>
            <a:ext cx="8229600" cy="274320"/>
          </a:xfrm>
          <a:prstGeom prst="rect">
            <a:avLst/>
          </a:prstGeom>
          <a:noFill/>
          <a:ln/>
        </p:spPr>
        <p:txBody>
          <a:bodyPr wrap="square" lIns="0" tIns="0" rIns="0" bIns="0" rtlCol="0" anchor="ctr"/>
          <a:lstStyle/>
          <a:p>
            <a:pPr indent="0" marL="0">
              <a:buNone/>
            </a:pPr>
            <a:r>
              <a:rPr lang="en-US" sz="1200" i="1" dirty="0">
                <a:solidFill>
                  <a:srgbClr val="666666"/>
                </a:solidFill>
                <a:latin typeface="Arial" pitchFamily="34" charset="0"/>
                <a:ea typeface="Arial" pitchFamily="34" charset="-122"/>
                <a:cs typeface="Arial" pitchFamily="34" charset="-120"/>
              </a:rPr>
              <a:t>$627K in total expense increases since 2018 — here's the breakdown</a:t>
            </a:r>
            <a:endParaRPr lang="en-US" sz="1200" dirty="0"/>
          </a:p>
        </p:txBody>
      </p:sp>
      <p:graphicFrame>
        <p:nvGraphicFramePr>
          <p:cNvPr id="5" name="Chart 0" descr=""/>
          <p:cNvGraphicFramePr/>
          <p:nvPr/>
        </p:nvGraphicFramePr>
        <p:xfrm>
          <a:off x="274320" y="960120"/>
          <a:ext cx="5486400" cy="3291840"/>
        </p:xfrm>
        <a:graphic xmlns:a="http://schemas.openxmlformats.org/drawingml/2006/main">
          <a:graphicData uri="http://schemas.openxmlformats.org/drawingml/2006/chart">
            <c:chart xmlns:c="http://schemas.openxmlformats.org/drawingml/2006/chart" r:id="rId1"/>
          </a:graphicData>
        </a:graphic>
      </p:graphicFrame>
      <p:sp>
        <p:nvSpPr>
          <p:cNvPr id="6" name="Shape 3"/>
          <p:cNvSpPr/>
          <p:nvPr/>
        </p:nvSpPr>
        <p:spPr>
          <a:xfrm>
            <a:off x="6035040" y="1051560"/>
            <a:ext cx="2743200" cy="914400"/>
          </a:xfrm>
          <a:prstGeom prst="rect">
            <a:avLst/>
          </a:prstGeom>
          <a:solidFill>
            <a:srgbClr val="FFFFFF"/>
          </a:solidFill>
          <a:ln/>
          <a:effectLst>
            <a:outerShdw sx="100000" sy="100000" kx="0" ky="0" algn="bl" rotWithShape="0" blurRad="76200" dist="38100" dir="8100000">
              <a:srgbClr val="000000">
                <a:alpha val="10000"/>
              </a:srgbClr>
            </a:outerShdw>
          </a:effectLst>
        </p:spPr>
      </p:sp>
      <p:sp>
        <p:nvSpPr>
          <p:cNvPr id="7" name="Shape 4"/>
          <p:cNvSpPr/>
          <p:nvPr/>
        </p:nvSpPr>
        <p:spPr>
          <a:xfrm>
            <a:off x="6035040" y="1051560"/>
            <a:ext cx="64008" cy="914400"/>
          </a:xfrm>
          <a:prstGeom prst="rect">
            <a:avLst/>
          </a:prstGeom>
          <a:solidFill>
            <a:srgbClr val="990011"/>
          </a:solidFill>
          <a:ln/>
        </p:spPr>
      </p:sp>
      <p:sp>
        <p:nvSpPr>
          <p:cNvPr id="8" name="Text 5"/>
          <p:cNvSpPr/>
          <p:nvPr/>
        </p:nvSpPr>
        <p:spPr>
          <a:xfrm>
            <a:off x="6217920" y="1097280"/>
            <a:ext cx="1097280" cy="822960"/>
          </a:xfrm>
          <a:prstGeom prst="rect">
            <a:avLst/>
          </a:prstGeom>
          <a:noFill/>
          <a:ln/>
        </p:spPr>
        <p:txBody>
          <a:bodyPr wrap="square" lIns="0" tIns="0" rIns="0" bIns="0" rtlCol="0" anchor="ctr"/>
          <a:lstStyle/>
          <a:p>
            <a:pPr indent="0" marL="0">
              <a:buNone/>
            </a:pPr>
            <a:r>
              <a:rPr lang="en-US" sz="2200" dirty="0">
                <a:solidFill>
                  <a:srgbClr val="990011"/>
                </a:solidFill>
                <a:latin typeface="Arial Black" pitchFamily="34" charset="0"/>
                <a:ea typeface="Arial Black" pitchFamily="34" charset="-122"/>
                <a:cs typeface="Arial Black" pitchFamily="34" charset="-120"/>
              </a:rPr>
              <a:t>55%</a:t>
            </a:r>
            <a:endParaRPr lang="en-US" sz="2200" dirty="0"/>
          </a:p>
        </p:txBody>
      </p:sp>
      <p:sp>
        <p:nvSpPr>
          <p:cNvPr id="9" name="Text 6"/>
          <p:cNvSpPr/>
          <p:nvPr/>
        </p:nvSpPr>
        <p:spPr>
          <a:xfrm>
            <a:off x="7360920" y="1097280"/>
            <a:ext cx="1325880" cy="822960"/>
          </a:xfrm>
          <a:prstGeom prst="rect">
            <a:avLst/>
          </a:prstGeom>
          <a:noFill/>
          <a:ln/>
        </p:spPr>
        <p:txBody>
          <a:bodyPr wrap="square" lIns="0" tIns="0" rIns="0" bIns="0" rtlCol="0" anchor="ctr"/>
          <a:lstStyle/>
          <a:p>
            <a:pPr indent="0" marL="0">
              <a:buNone/>
            </a:pPr>
            <a:r>
              <a:rPr lang="en-US" sz="1100" dirty="0">
                <a:solidFill>
                  <a:srgbClr val="222222"/>
                </a:solidFill>
                <a:latin typeface="Arial" pitchFamily="34" charset="0"/>
                <a:ea typeface="Arial" pitchFamily="34" charset="-122"/>
                <a:cs typeface="Arial" pitchFamily="34" charset="-120"/>
              </a:rPr>
              <a:t>of ALL increases</a:t>
            </a:r>
            <a:endParaRPr lang="en-US" sz="1100" dirty="0"/>
          </a:p>
          <a:p>
            <a:pPr indent="0" marL="0">
              <a:buNone/>
            </a:pPr>
            <a:r>
              <a:rPr lang="en-US" sz="1100" dirty="0">
                <a:solidFill>
                  <a:srgbClr val="222222"/>
                </a:solidFill>
                <a:latin typeface="Arial" pitchFamily="34" charset="0"/>
                <a:ea typeface="Arial" pitchFamily="34" charset="-122"/>
                <a:cs typeface="Arial" pitchFamily="34" charset="-120"/>
              </a:rPr>
              <a:t>= Insurance</a:t>
            </a:r>
            <a:endParaRPr lang="en-US" sz="1100" dirty="0"/>
          </a:p>
        </p:txBody>
      </p:sp>
      <p:sp>
        <p:nvSpPr>
          <p:cNvPr id="10" name="Shape 7"/>
          <p:cNvSpPr/>
          <p:nvPr/>
        </p:nvSpPr>
        <p:spPr>
          <a:xfrm>
            <a:off x="6035040" y="2103120"/>
            <a:ext cx="2743200" cy="914400"/>
          </a:xfrm>
          <a:prstGeom prst="rect">
            <a:avLst/>
          </a:prstGeom>
          <a:solidFill>
            <a:srgbClr val="FFFFFF"/>
          </a:solidFill>
          <a:ln/>
          <a:effectLst>
            <a:outerShdw sx="100000" sy="100000" kx="0" ky="0" algn="bl" rotWithShape="0" blurRad="76200" dist="38100" dir="8100000">
              <a:srgbClr val="000000">
                <a:alpha val="10000"/>
              </a:srgbClr>
            </a:outerShdw>
          </a:effectLst>
        </p:spPr>
      </p:sp>
      <p:sp>
        <p:nvSpPr>
          <p:cNvPr id="11" name="Shape 8"/>
          <p:cNvSpPr/>
          <p:nvPr/>
        </p:nvSpPr>
        <p:spPr>
          <a:xfrm>
            <a:off x="6035040" y="2103120"/>
            <a:ext cx="64008" cy="914400"/>
          </a:xfrm>
          <a:prstGeom prst="rect">
            <a:avLst/>
          </a:prstGeom>
          <a:solidFill>
            <a:srgbClr val="1E2761"/>
          </a:solidFill>
          <a:ln/>
        </p:spPr>
      </p:sp>
      <p:sp>
        <p:nvSpPr>
          <p:cNvPr id="12" name="Text 9"/>
          <p:cNvSpPr/>
          <p:nvPr/>
        </p:nvSpPr>
        <p:spPr>
          <a:xfrm>
            <a:off x="6217920" y="2148840"/>
            <a:ext cx="1097280" cy="822960"/>
          </a:xfrm>
          <a:prstGeom prst="rect">
            <a:avLst/>
          </a:prstGeom>
          <a:noFill/>
          <a:ln/>
        </p:spPr>
        <p:txBody>
          <a:bodyPr wrap="square" lIns="0" tIns="0" rIns="0" bIns="0" rtlCol="0" anchor="ctr"/>
          <a:lstStyle/>
          <a:p>
            <a:pPr indent="0" marL="0">
              <a:buNone/>
            </a:pPr>
            <a:r>
              <a:rPr lang="en-US" sz="2200" dirty="0">
                <a:solidFill>
                  <a:srgbClr val="1E2761"/>
                </a:solidFill>
                <a:latin typeface="Arial Black" pitchFamily="34" charset="0"/>
                <a:ea typeface="Arial Black" pitchFamily="34" charset="-122"/>
                <a:cs typeface="Arial Black" pitchFamily="34" charset="-120"/>
              </a:rPr>
              <a:t>80%</a:t>
            </a:r>
            <a:endParaRPr lang="en-US" sz="2200" dirty="0"/>
          </a:p>
        </p:txBody>
      </p:sp>
      <p:sp>
        <p:nvSpPr>
          <p:cNvPr id="13" name="Text 10"/>
          <p:cNvSpPr/>
          <p:nvPr/>
        </p:nvSpPr>
        <p:spPr>
          <a:xfrm>
            <a:off x="7360920" y="2148840"/>
            <a:ext cx="1325880" cy="822960"/>
          </a:xfrm>
          <a:prstGeom prst="rect">
            <a:avLst/>
          </a:prstGeom>
          <a:noFill/>
          <a:ln/>
        </p:spPr>
        <p:txBody>
          <a:bodyPr wrap="square" lIns="0" tIns="0" rIns="0" bIns="0" rtlCol="0" anchor="ctr"/>
          <a:lstStyle/>
          <a:p>
            <a:pPr indent="0" marL="0">
              <a:buNone/>
            </a:pPr>
            <a:r>
              <a:rPr lang="en-US" sz="1100" dirty="0">
                <a:solidFill>
                  <a:srgbClr val="222222"/>
                </a:solidFill>
                <a:latin typeface="Arial" pitchFamily="34" charset="0"/>
                <a:ea typeface="Arial" pitchFamily="34" charset="-122"/>
                <a:cs typeface="Arial" pitchFamily="34" charset="-120"/>
              </a:rPr>
              <a:t>= Insurance +</a:t>
            </a:r>
            <a:endParaRPr lang="en-US" sz="1100" dirty="0"/>
          </a:p>
          <a:p>
            <a:pPr indent="0" marL="0">
              <a:buNone/>
            </a:pPr>
            <a:r>
              <a:rPr lang="en-US" sz="1100" dirty="0">
                <a:solidFill>
                  <a:srgbClr val="222222"/>
                </a:solidFill>
                <a:latin typeface="Arial" pitchFamily="34" charset="0"/>
                <a:ea typeface="Arial" pitchFamily="34" charset="-122"/>
                <a:cs typeface="Arial" pitchFamily="34" charset="-120"/>
              </a:rPr>
              <a:t>Labor + Security</a:t>
            </a:r>
            <a:endParaRPr lang="en-US" sz="1100" dirty="0"/>
          </a:p>
        </p:txBody>
      </p:sp>
      <p:sp>
        <p:nvSpPr>
          <p:cNvPr id="14" name="Shape 11"/>
          <p:cNvSpPr/>
          <p:nvPr/>
        </p:nvSpPr>
        <p:spPr>
          <a:xfrm>
            <a:off x="6035040" y="3154680"/>
            <a:ext cx="2743200" cy="914400"/>
          </a:xfrm>
          <a:prstGeom prst="rect">
            <a:avLst/>
          </a:prstGeom>
          <a:solidFill>
            <a:srgbClr val="FFFFFF"/>
          </a:solidFill>
          <a:ln/>
          <a:effectLst>
            <a:outerShdw sx="100000" sy="100000" kx="0" ky="0" algn="bl" rotWithShape="0" blurRad="76200" dist="38100" dir="8100000">
              <a:srgbClr val="000000">
                <a:alpha val="10000"/>
              </a:srgbClr>
            </a:outerShdw>
          </a:effectLst>
        </p:spPr>
      </p:sp>
      <p:sp>
        <p:nvSpPr>
          <p:cNvPr id="15" name="Shape 12"/>
          <p:cNvSpPr/>
          <p:nvPr/>
        </p:nvSpPr>
        <p:spPr>
          <a:xfrm>
            <a:off x="6035040" y="3154680"/>
            <a:ext cx="64008" cy="914400"/>
          </a:xfrm>
          <a:prstGeom prst="rect">
            <a:avLst/>
          </a:prstGeom>
          <a:solidFill>
            <a:srgbClr val="1B7A3D"/>
          </a:solidFill>
          <a:ln/>
        </p:spPr>
      </p:sp>
      <p:sp>
        <p:nvSpPr>
          <p:cNvPr id="16" name="Text 13"/>
          <p:cNvSpPr/>
          <p:nvPr/>
        </p:nvSpPr>
        <p:spPr>
          <a:xfrm>
            <a:off x="6217920" y="3200400"/>
            <a:ext cx="1097280" cy="822960"/>
          </a:xfrm>
          <a:prstGeom prst="rect">
            <a:avLst/>
          </a:prstGeom>
          <a:noFill/>
          <a:ln/>
        </p:spPr>
        <p:txBody>
          <a:bodyPr wrap="square" lIns="0" tIns="0" rIns="0" bIns="0" rtlCol="0" anchor="ctr"/>
          <a:lstStyle/>
          <a:p>
            <a:pPr indent="0" marL="0">
              <a:buNone/>
            </a:pPr>
            <a:r>
              <a:rPr lang="en-US" sz="2200" dirty="0">
                <a:solidFill>
                  <a:srgbClr val="1B7A3D"/>
                </a:solidFill>
                <a:latin typeface="Arial Black" pitchFamily="34" charset="0"/>
                <a:ea typeface="Arial Black" pitchFamily="34" charset="-122"/>
                <a:cs typeface="Arial Black" pitchFamily="34" charset="-120"/>
              </a:rPr>
              <a:t>($80K)</a:t>
            </a:r>
            <a:endParaRPr lang="en-US" sz="2200" dirty="0"/>
          </a:p>
        </p:txBody>
      </p:sp>
      <p:sp>
        <p:nvSpPr>
          <p:cNvPr id="17" name="Text 14"/>
          <p:cNvSpPr/>
          <p:nvPr/>
        </p:nvSpPr>
        <p:spPr>
          <a:xfrm>
            <a:off x="7360920" y="3200400"/>
            <a:ext cx="1325880" cy="822960"/>
          </a:xfrm>
          <a:prstGeom prst="rect">
            <a:avLst/>
          </a:prstGeom>
          <a:noFill/>
          <a:ln/>
        </p:spPr>
        <p:txBody>
          <a:bodyPr wrap="square" lIns="0" tIns="0" rIns="0" bIns="0" rtlCol="0" anchor="ctr"/>
          <a:lstStyle/>
          <a:p>
            <a:pPr indent="0" marL="0">
              <a:buNone/>
            </a:pPr>
            <a:r>
              <a:rPr lang="en-US" sz="1100" dirty="0">
                <a:solidFill>
                  <a:srgbClr val="222222"/>
                </a:solidFill>
                <a:latin typeface="Arial" pitchFamily="34" charset="0"/>
                <a:ea typeface="Arial" pitchFamily="34" charset="-122"/>
                <a:cs typeface="Arial" pitchFamily="34" charset="-120"/>
              </a:rPr>
              <a:t>Landscaping &amp;</a:t>
            </a:r>
            <a:endParaRPr lang="en-US" sz="1100" dirty="0"/>
          </a:p>
          <a:p>
            <a:pPr indent="0" marL="0">
              <a:buNone/>
            </a:pPr>
            <a:r>
              <a:rPr lang="en-US" sz="1100" dirty="0">
                <a:solidFill>
                  <a:srgbClr val="222222"/>
                </a:solidFill>
                <a:latin typeface="Arial" pitchFamily="34" charset="0"/>
                <a:ea typeface="Arial" pitchFamily="34" charset="-122"/>
                <a:cs typeface="Arial" pitchFamily="34" charset="-120"/>
              </a:rPr>
              <a:t>Utilities CUT</a:t>
            </a:r>
            <a:endParaRPr lang="en-US" sz="1100" dirty="0"/>
          </a:p>
        </p:txBody>
      </p:sp>
      <p:sp>
        <p:nvSpPr>
          <p:cNvPr id="18" name="Shape 15"/>
          <p:cNvSpPr/>
          <p:nvPr/>
        </p:nvSpPr>
        <p:spPr>
          <a:xfrm>
            <a:off x="365760" y="4434840"/>
            <a:ext cx="8412480" cy="457200"/>
          </a:xfrm>
          <a:prstGeom prst="rect">
            <a:avLst/>
          </a:prstGeom>
          <a:solidFill>
            <a:srgbClr val="FFF5F5"/>
          </a:solidFill>
          <a:ln w="12700">
            <a:solidFill>
              <a:srgbClr val="990011"/>
            </a:solidFill>
            <a:prstDash val="solid"/>
          </a:ln>
        </p:spPr>
      </p:sp>
      <p:sp>
        <p:nvSpPr>
          <p:cNvPr id="19" name="Text 16"/>
          <p:cNvSpPr/>
          <p:nvPr/>
        </p:nvSpPr>
        <p:spPr>
          <a:xfrm>
            <a:off x="548640" y="4434840"/>
            <a:ext cx="8046720" cy="457200"/>
          </a:xfrm>
          <a:prstGeom prst="rect">
            <a:avLst/>
          </a:prstGeom>
          <a:noFill/>
          <a:ln/>
        </p:spPr>
        <p:txBody>
          <a:bodyPr wrap="square" lIns="0" tIns="0" rIns="0" bIns="0" rtlCol="0" anchor="ctr"/>
          <a:lstStyle/>
          <a:p>
            <a:pPr indent="0" marL="0">
              <a:buNone/>
            </a:pPr>
            <a:r>
              <a:rPr lang="en-US" sz="1000" dirty="0">
                <a:solidFill>
                  <a:srgbClr val="990011"/>
                </a:solidFill>
                <a:latin typeface="Arial" pitchFamily="34" charset="0"/>
                <a:ea typeface="Arial" pitchFamily="34" charset="-122"/>
                <a:cs typeface="Arial" pitchFamily="34" charset="-120"/>
              </a:rPr>
              <a:t>Kevin Johnson billed services to the association through his insurance company — inflating 'Insurance' costs while hiding operating expenses.</a:t>
            </a:r>
            <a:endParaRPr lang="en-US" sz="1000" dirty="0"/>
          </a:p>
        </p:txBody>
      </p:sp>
      <p:sp>
        <p:nvSpPr>
          <p:cNvPr id="20" name="Shape 17"/>
          <p:cNvSpPr/>
          <p:nvPr/>
        </p:nvSpPr>
        <p:spPr>
          <a:xfrm>
            <a:off x="0" y="5079492"/>
            <a:ext cx="9144000" cy="64008"/>
          </a:xfrm>
          <a:prstGeom prst="rect">
            <a:avLst/>
          </a:prstGeom>
          <a:solidFill>
            <a:srgbClr val="1E2761"/>
          </a:solidFill>
          <a:ln/>
        </p:spPr>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CF6F5"/>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1E2761"/>
          </a:solidFill>
          <a:ln/>
        </p:spPr>
      </p:sp>
      <p:sp>
        <p:nvSpPr>
          <p:cNvPr id="3" name="Text 1"/>
          <p:cNvSpPr/>
          <p:nvPr/>
        </p:nvSpPr>
        <p:spPr>
          <a:xfrm>
            <a:off x="457200" y="182880"/>
            <a:ext cx="8229600" cy="457200"/>
          </a:xfrm>
          <a:prstGeom prst="rect">
            <a:avLst/>
          </a:prstGeom>
          <a:noFill/>
          <a:ln/>
        </p:spPr>
        <p:txBody>
          <a:bodyPr wrap="square" lIns="0" tIns="0" rIns="0" bIns="0" rtlCol="0" anchor="ctr"/>
          <a:lstStyle/>
          <a:p>
            <a:pPr indent="0" marL="0">
              <a:buNone/>
            </a:pPr>
            <a:r>
              <a:rPr lang="en-US" sz="2400" dirty="0">
                <a:solidFill>
                  <a:srgbClr val="1E2761"/>
                </a:solidFill>
                <a:latin typeface="Arial Black" pitchFamily="34" charset="0"/>
                <a:ea typeface="Arial Black" pitchFamily="34" charset="-122"/>
                <a:cs typeface="Arial Black" pitchFamily="34" charset="-120"/>
              </a:rPr>
              <a:t>THE CONFLICT OF INTEREST</a:t>
            </a:r>
            <a:endParaRPr lang="en-US" sz="2400" dirty="0"/>
          </a:p>
        </p:txBody>
      </p:sp>
      <p:sp>
        <p:nvSpPr>
          <p:cNvPr id="4" name="Text 2"/>
          <p:cNvSpPr/>
          <p:nvPr/>
        </p:nvSpPr>
        <p:spPr>
          <a:xfrm>
            <a:off x="457200" y="594360"/>
            <a:ext cx="8229600" cy="274320"/>
          </a:xfrm>
          <a:prstGeom prst="rect">
            <a:avLst/>
          </a:prstGeom>
          <a:noFill/>
          <a:ln/>
        </p:spPr>
        <p:txBody>
          <a:bodyPr wrap="square" lIns="0" tIns="0" rIns="0" bIns="0" rtlCol="0" anchor="ctr"/>
          <a:lstStyle/>
          <a:p>
            <a:pPr indent="0" marL="0">
              <a:buNone/>
            </a:pPr>
            <a:r>
              <a:rPr lang="en-US" sz="1200" i="1" dirty="0">
                <a:solidFill>
                  <a:srgbClr val="666666"/>
                </a:solidFill>
                <a:latin typeface="Arial" pitchFamily="34" charset="0"/>
                <a:ea typeface="Arial" pitchFamily="34" charset="-122"/>
                <a:cs typeface="Arial" pitchFamily="34" charset="-120"/>
              </a:rPr>
              <a:t>One person held three roles — each paying him from your assessments</a:t>
            </a:r>
            <a:endParaRPr lang="en-US" sz="1200" dirty="0"/>
          </a:p>
        </p:txBody>
      </p:sp>
      <p:sp>
        <p:nvSpPr>
          <p:cNvPr id="5" name="Shape 3"/>
          <p:cNvSpPr/>
          <p:nvPr/>
        </p:nvSpPr>
        <p:spPr>
          <a:xfrm>
            <a:off x="365760" y="1051560"/>
            <a:ext cx="2651760" cy="2103120"/>
          </a:xfrm>
          <a:prstGeom prst="rect">
            <a:avLst/>
          </a:prstGeom>
          <a:solidFill>
            <a:srgbClr val="FFFFFF"/>
          </a:solidFill>
          <a:ln/>
          <a:effectLst>
            <a:outerShdw sx="100000" sy="100000" kx="0" ky="0" algn="bl" rotWithShape="0" blurRad="76200" dist="38100" dir="8100000">
              <a:srgbClr val="000000">
                <a:alpha val="10000"/>
              </a:srgbClr>
            </a:outerShdw>
          </a:effectLst>
        </p:spPr>
      </p:sp>
      <p:sp>
        <p:nvSpPr>
          <p:cNvPr id="6" name="Shape 4"/>
          <p:cNvSpPr/>
          <p:nvPr/>
        </p:nvSpPr>
        <p:spPr>
          <a:xfrm>
            <a:off x="1371600" y="1188720"/>
            <a:ext cx="548640" cy="548640"/>
          </a:xfrm>
          <a:prstGeom prst="ellipse">
            <a:avLst/>
          </a:prstGeom>
          <a:solidFill>
            <a:srgbClr val="990011"/>
          </a:solidFill>
          <a:ln/>
        </p:spPr>
      </p:sp>
      <p:sp>
        <p:nvSpPr>
          <p:cNvPr id="7" name="Text 5"/>
          <p:cNvSpPr/>
          <p:nvPr/>
        </p:nvSpPr>
        <p:spPr>
          <a:xfrm>
            <a:off x="1371600" y="1188720"/>
            <a:ext cx="548640" cy="548640"/>
          </a:xfrm>
          <a:prstGeom prst="rect">
            <a:avLst/>
          </a:prstGeom>
          <a:noFill/>
          <a:ln/>
        </p:spPr>
        <p:txBody>
          <a:bodyPr wrap="square" rtlCol="0" anchor="ctr"/>
          <a:lstStyle/>
          <a:p>
            <a:pPr algn="ctr" indent="0" marL="0">
              <a:buNone/>
            </a:pPr>
            <a:r>
              <a:rPr lang="en-US" sz="2000" dirty="0">
                <a:solidFill>
                  <a:srgbClr val="FFFFFF"/>
                </a:solidFill>
                <a:latin typeface="Arial Black" pitchFamily="34" charset="0"/>
                <a:ea typeface="Arial Black" pitchFamily="34" charset="-122"/>
                <a:cs typeface="Arial Black" pitchFamily="34" charset="-120"/>
              </a:rPr>
              <a:t>1</a:t>
            </a:r>
            <a:endParaRPr lang="en-US" sz="2000" dirty="0"/>
          </a:p>
        </p:txBody>
      </p:sp>
      <p:sp>
        <p:nvSpPr>
          <p:cNvPr id="8" name="Text 6"/>
          <p:cNvSpPr/>
          <p:nvPr/>
        </p:nvSpPr>
        <p:spPr>
          <a:xfrm>
            <a:off x="502920" y="1874520"/>
            <a:ext cx="2377440" cy="365760"/>
          </a:xfrm>
          <a:prstGeom prst="rect">
            <a:avLst/>
          </a:prstGeom>
          <a:noFill/>
          <a:ln/>
        </p:spPr>
        <p:txBody>
          <a:bodyPr wrap="square" lIns="0" tIns="0" rIns="0" bIns="0" rtlCol="0" anchor="ctr"/>
          <a:lstStyle/>
          <a:p>
            <a:pPr algn="ctr" indent="0" marL="0">
              <a:buNone/>
            </a:pPr>
            <a:r>
              <a:rPr lang="en-US" sz="1400" b="1" dirty="0">
                <a:solidFill>
                  <a:srgbClr val="1E2761"/>
                </a:solidFill>
                <a:latin typeface="Arial" pitchFamily="34" charset="0"/>
                <a:ea typeface="Arial" pitchFamily="34" charset="-122"/>
                <a:cs typeface="Arial" pitchFamily="34" charset="-120"/>
              </a:rPr>
              <a:t>Board President</a:t>
            </a:r>
            <a:endParaRPr lang="en-US" sz="1400" dirty="0"/>
          </a:p>
        </p:txBody>
      </p:sp>
      <p:sp>
        <p:nvSpPr>
          <p:cNvPr id="9" name="Text 7"/>
          <p:cNvSpPr/>
          <p:nvPr/>
        </p:nvSpPr>
        <p:spPr>
          <a:xfrm>
            <a:off x="502920" y="2286000"/>
            <a:ext cx="2377440" cy="777240"/>
          </a:xfrm>
          <a:prstGeom prst="rect">
            <a:avLst/>
          </a:prstGeom>
          <a:noFill/>
          <a:ln/>
        </p:spPr>
        <p:txBody>
          <a:bodyPr wrap="square" lIns="0" tIns="0" rIns="0" bIns="0" rtlCol="0" anchor="ctr"/>
          <a:lstStyle/>
          <a:p>
            <a:pPr algn="ctr" indent="0" marL="0">
              <a:buNone/>
            </a:pPr>
            <a:r>
              <a:rPr lang="en-US" sz="1000" dirty="0">
                <a:solidFill>
                  <a:srgbClr val="222222"/>
                </a:solidFill>
                <a:latin typeface="Arial" pitchFamily="34" charset="0"/>
                <a:ea typeface="Arial" pitchFamily="34" charset="-122"/>
                <a:cs typeface="Arial" pitchFamily="34" charset="-120"/>
              </a:rPr>
              <a:t>Decision-making authority</a:t>
            </a:r>
            <a:endParaRPr lang="en-US" sz="1000" dirty="0"/>
          </a:p>
          <a:p>
            <a:pPr algn="ctr" indent="0" marL="0">
              <a:buNone/>
            </a:pPr>
            <a:r>
              <a:rPr lang="en-US" sz="1000" dirty="0">
                <a:solidFill>
                  <a:srgbClr val="222222"/>
                </a:solidFill>
                <a:latin typeface="Arial" pitchFamily="34" charset="0"/>
                <a:ea typeface="Arial" pitchFamily="34" charset="-122"/>
                <a:cs typeface="Arial" pitchFamily="34" charset="-120"/>
              </a:rPr>
              <a:t>over all contracts and</a:t>
            </a:r>
            <a:endParaRPr lang="en-US" sz="1000" dirty="0"/>
          </a:p>
          <a:p>
            <a:pPr algn="ctr" indent="0" marL="0">
              <a:buNone/>
            </a:pPr>
            <a:r>
              <a:rPr lang="en-US" sz="1000" dirty="0">
                <a:solidFill>
                  <a:srgbClr val="222222"/>
                </a:solidFill>
                <a:latin typeface="Arial" pitchFamily="34" charset="0"/>
                <a:ea typeface="Arial" pitchFamily="34" charset="-122"/>
                <a:cs typeface="Arial" pitchFamily="34" charset="-120"/>
              </a:rPr>
              <a:t>spending</a:t>
            </a:r>
            <a:endParaRPr lang="en-US" sz="1000" dirty="0"/>
          </a:p>
        </p:txBody>
      </p:sp>
      <p:sp>
        <p:nvSpPr>
          <p:cNvPr id="10" name="Shape 8"/>
          <p:cNvSpPr/>
          <p:nvPr/>
        </p:nvSpPr>
        <p:spPr>
          <a:xfrm>
            <a:off x="3246120" y="1051560"/>
            <a:ext cx="2651760" cy="2103120"/>
          </a:xfrm>
          <a:prstGeom prst="rect">
            <a:avLst/>
          </a:prstGeom>
          <a:solidFill>
            <a:srgbClr val="FFFFFF"/>
          </a:solidFill>
          <a:ln/>
          <a:effectLst>
            <a:outerShdw sx="100000" sy="100000" kx="0" ky="0" algn="bl" rotWithShape="0" blurRad="76200" dist="38100" dir="8100000">
              <a:srgbClr val="000000">
                <a:alpha val="10000"/>
              </a:srgbClr>
            </a:outerShdw>
          </a:effectLst>
        </p:spPr>
      </p:sp>
      <p:sp>
        <p:nvSpPr>
          <p:cNvPr id="11" name="Shape 9"/>
          <p:cNvSpPr/>
          <p:nvPr/>
        </p:nvSpPr>
        <p:spPr>
          <a:xfrm>
            <a:off x="4251960" y="1188720"/>
            <a:ext cx="548640" cy="548640"/>
          </a:xfrm>
          <a:prstGeom prst="ellipse">
            <a:avLst/>
          </a:prstGeom>
          <a:solidFill>
            <a:srgbClr val="990011"/>
          </a:solidFill>
          <a:ln/>
        </p:spPr>
      </p:sp>
      <p:sp>
        <p:nvSpPr>
          <p:cNvPr id="12" name="Text 10"/>
          <p:cNvSpPr/>
          <p:nvPr/>
        </p:nvSpPr>
        <p:spPr>
          <a:xfrm>
            <a:off x="4251960" y="1188720"/>
            <a:ext cx="548640" cy="548640"/>
          </a:xfrm>
          <a:prstGeom prst="rect">
            <a:avLst/>
          </a:prstGeom>
          <a:noFill/>
          <a:ln/>
        </p:spPr>
        <p:txBody>
          <a:bodyPr wrap="square" rtlCol="0" anchor="ctr"/>
          <a:lstStyle/>
          <a:p>
            <a:pPr algn="ctr" indent="0" marL="0">
              <a:buNone/>
            </a:pPr>
            <a:r>
              <a:rPr lang="en-US" sz="2000" dirty="0">
                <a:solidFill>
                  <a:srgbClr val="FFFFFF"/>
                </a:solidFill>
                <a:latin typeface="Arial Black" pitchFamily="34" charset="0"/>
                <a:ea typeface="Arial Black" pitchFamily="34" charset="-122"/>
                <a:cs typeface="Arial Black" pitchFamily="34" charset="-120"/>
              </a:rPr>
              <a:t>2</a:t>
            </a:r>
            <a:endParaRPr lang="en-US" sz="2000" dirty="0"/>
          </a:p>
        </p:txBody>
      </p:sp>
      <p:sp>
        <p:nvSpPr>
          <p:cNvPr id="13" name="Text 11"/>
          <p:cNvSpPr/>
          <p:nvPr/>
        </p:nvSpPr>
        <p:spPr>
          <a:xfrm>
            <a:off x="3383280" y="1874520"/>
            <a:ext cx="2377440" cy="365760"/>
          </a:xfrm>
          <a:prstGeom prst="rect">
            <a:avLst/>
          </a:prstGeom>
          <a:noFill/>
          <a:ln/>
        </p:spPr>
        <p:txBody>
          <a:bodyPr wrap="square" lIns="0" tIns="0" rIns="0" bIns="0" rtlCol="0" anchor="ctr"/>
          <a:lstStyle/>
          <a:p>
            <a:pPr algn="ctr" indent="0" marL="0">
              <a:buNone/>
            </a:pPr>
            <a:r>
              <a:rPr lang="en-US" sz="1400" b="1" dirty="0">
                <a:solidFill>
                  <a:srgbClr val="1E2761"/>
                </a:solidFill>
                <a:latin typeface="Arial" pitchFamily="34" charset="0"/>
                <a:ea typeface="Arial" pitchFamily="34" charset="-122"/>
                <a:cs typeface="Arial" pitchFamily="34" charset="-120"/>
              </a:rPr>
              <a:t>Property Manager</a:t>
            </a:r>
            <a:endParaRPr lang="en-US" sz="1400" dirty="0"/>
          </a:p>
        </p:txBody>
      </p:sp>
      <p:sp>
        <p:nvSpPr>
          <p:cNvPr id="14" name="Text 12"/>
          <p:cNvSpPr/>
          <p:nvPr/>
        </p:nvSpPr>
        <p:spPr>
          <a:xfrm>
            <a:off x="3383280" y="2286000"/>
            <a:ext cx="2377440" cy="777240"/>
          </a:xfrm>
          <a:prstGeom prst="rect">
            <a:avLst/>
          </a:prstGeom>
          <a:noFill/>
          <a:ln/>
        </p:spPr>
        <p:txBody>
          <a:bodyPr wrap="square" lIns="0" tIns="0" rIns="0" bIns="0" rtlCol="0" anchor="ctr"/>
          <a:lstStyle/>
          <a:p>
            <a:pPr algn="ctr" indent="0" marL="0">
              <a:buNone/>
            </a:pPr>
            <a:r>
              <a:rPr lang="en-US" sz="1000" dirty="0">
                <a:solidFill>
                  <a:srgbClr val="222222"/>
                </a:solidFill>
                <a:latin typeface="Arial" pitchFamily="34" charset="0"/>
                <a:ea typeface="Arial" pitchFamily="34" charset="-122"/>
                <a:cs typeface="Arial" pitchFamily="34" charset="-120"/>
              </a:rPr>
              <a:t>~$150,000/year contract</a:t>
            </a:r>
            <a:endParaRPr lang="en-US" sz="1000" dirty="0"/>
          </a:p>
          <a:p>
            <a:pPr algn="ctr" indent="0" marL="0">
              <a:buNone/>
            </a:pPr>
            <a:r>
              <a:rPr lang="en-US" sz="1000" dirty="0">
                <a:solidFill>
                  <a:srgbClr val="222222"/>
                </a:solidFill>
                <a:latin typeface="Arial" pitchFamily="34" charset="0"/>
                <a:ea typeface="Arial" pitchFamily="34" charset="-122"/>
                <a:cs typeface="Arial" pitchFamily="34" charset="-120"/>
              </a:rPr>
              <a:t>No LCAM license produced</a:t>
            </a:r>
            <a:endParaRPr lang="en-US" sz="1000" dirty="0"/>
          </a:p>
          <a:p>
            <a:pPr algn="ctr" indent="0" marL="0">
              <a:buNone/>
            </a:pPr>
            <a:r>
              <a:rPr lang="en-US" sz="1000" dirty="0">
                <a:solidFill>
                  <a:srgbClr val="222222"/>
                </a:solidFill>
                <a:latin typeface="Arial" pitchFamily="34" charset="0"/>
                <a:ea typeface="Arial" pitchFamily="34" charset="-122"/>
                <a:cs typeface="Arial" pitchFamily="34" charset="-120"/>
              </a:rPr>
              <a:t>No competing bids</a:t>
            </a:r>
            <a:endParaRPr lang="en-US" sz="1000" dirty="0"/>
          </a:p>
        </p:txBody>
      </p:sp>
      <p:sp>
        <p:nvSpPr>
          <p:cNvPr id="15" name="Shape 13"/>
          <p:cNvSpPr/>
          <p:nvPr/>
        </p:nvSpPr>
        <p:spPr>
          <a:xfrm>
            <a:off x="6126480" y="1051560"/>
            <a:ext cx="2651760" cy="2103120"/>
          </a:xfrm>
          <a:prstGeom prst="rect">
            <a:avLst/>
          </a:prstGeom>
          <a:solidFill>
            <a:srgbClr val="FFFFFF"/>
          </a:solidFill>
          <a:ln/>
          <a:effectLst>
            <a:outerShdw sx="100000" sy="100000" kx="0" ky="0" algn="bl" rotWithShape="0" blurRad="76200" dist="38100" dir="8100000">
              <a:srgbClr val="000000">
                <a:alpha val="10000"/>
              </a:srgbClr>
            </a:outerShdw>
          </a:effectLst>
        </p:spPr>
      </p:sp>
      <p:sp>
        <p:nvSpPr>
          <p:cNvPr id="16" name="Shape 14"/>
          <p:cNvSpPr/>
          <p:nvPr/>
        </p:nvSpPr>
        <p:spPr>
          <a:xfrm>
            <a:off x="7132320" y="1188720"/>
            <a:ext cx="548640" cy="548640"/>
          </a:xfrm>
          <a:prstGeom prst="ellipse">
            <a:avLst/>
          </a:prstGeom>
          <a:solidFill>
            <a:srgbClr val="990011"/>
          </a:solidFill>
          <a:ln/>
        </p:spPr>
      </p:sp>
      <p:sp>
        <p:nvSpPr>
          <p:cNvPr id="17" name="Text 15"/>
          <p:cNvSpPr/>
          <p:nvPr/>
        </p:nvSpPr>
        <p:spPr>
          <a:xfrm>
            <a:off x="7132320" y="1188720"/>
            <a:ext cx="548640" cy="548640"/>
          </a:xfrm>
          <a:prstGeom prst="rect">
            <a:avLst/>
          </a:prstGeom>
          <a:noFill/>
          <a:ln/>
        </p:spPr>
        <p:txBody>
          <a:bodyPr wrap="square" rtlCol="0" anchor="ctr"/>
          <a:lstStyle/>
          <a:p>
            <a:pPr algn="ctr" indent="0" marL="0">
              <a:buNone/>
            </a:pPr>
            <a:r>
              <a:rPr lang="en-US" sz="2000" dirty="0">
                <a:solidFill>
                  <a:srgbClr val="FFFFFF"/>
                </a:solidFill>
                <a:latin typeface="Arial Black" pitchFamily="34" charset="0"/>
                <a:ea typeface="Arial Black" pitchFamily="34" charset="-122"/>
                <a:cs typeface="Arial Black" pitchFamily="34" charset="-120"/>
              </a:rPr>
              <a:t>3</a:t>
            </a:r>
            <a:endParaRPr lang="en-US" sz="2000" dirty="0"/>
          </a:p>
        </p:txBody>
      </p:sp>
      <p:sp>
        <p:nvSpPr>
          <p:cNvPr id="18" name="Text 16"/>
          <p:cNvSpPr/>
          <p:nvPr/>
        </p:nvSpPr>
        <p:spPr>
          <a:xfrm>
            <a:off x="6263640" y="1874520"/>
            <a:ext cx="2377440" cy="365760"/>
          </a:xfrm>
          <a:prstGeom prst="rect">
            <a:avLst/>
          </a:prstGeom>
          <a:noFill/>
          <a:ln/>
        </p:spPr>
        <p:txBody>
          <a:bodyPr wrap="square" lIns="0" tIns="0" rIns="0" bIns="0" rtlCol="0" anchor="ctr"/>
          <a:lstStyle/>
          <a:p>
            <a:pPr algn="ctr" indent="0" marL="0">
              <a:buNone/>
            </a:pPr>
            <a:r>
              <a:rPr lang="en-US" sz="1400" b="1" dirty="0">
                <a:solidFill>
                  <a:srgbClr val="1E2761"/>
                </a:solidFill>
                <a:latin typeface="Arial" pitchFamily="34" charset="0"/>
                <a:ea typeface="Arial" pitchFamily="34" charset="-122"/>
                <a:cs typeface="Arial" pitchFamily="34" charset="-120"/>
              </a:rPr>
              <a:t>Insurance Broker</a:t>
            </a:r>
            <a:endParaRPr lang="en-US" sz="1400" dirty="0"/>
          </a:p>
        </p:txBody>
      </p:sp>
      <p:sp>
        <p:nvSpPr>
          <p:cNvPr id="19" name="Text 17"/>
          <p:cNvSpPr/>
          <p:nvPr/>
        </p:nvSpPr>
        <p:spPr>
          <a:xfrm>
            <a:off x="6263640" y="2286000"/>
            <a:ext cx="2377440" cy="777240"/>
          </a:xfrm>
          <a:prstGeom prst="rect">
            <a:avLst/>
          </a:prstGeom>
          <a:noFill/>
          <a:ln/>
        </p:spPr>
        <p:txBody>
          <a:bodyPr wrap="square" lIns="0" tIns="0" rIns="0" bIns="0" rtlCol="0" anchor="ctr"/>
          <a:lstStyle/>
          <a:p>
            <a:pPr algn="ctr" indent="0" marL="0">
              <a:buNone/>
            </a:pPr>
            <a:r>
              <a:rPr lang="en-US" sz="1000" dirty="0">
                <a:solidFill>
                  <a:srgbClr val="222222"/>
                </a:solidFill>
                <a:latin typeface="Arial" pitchFamily="34" charset="0"/>
                <a:ea typeface="Arial" pitchFamily="34" charset="-122"/>
                <a:cs typeface="Arial" pitchFamily="34" charset="-120"/>
              </a:rPr>
              <a:t>Billed association services</a:t>
            </a:r>
            <a:endParaRPr lang="en-US" sz="1000" dirty="0"/>
          </a:p>
          <a:p>
            <a:pPr algn="ctr" indent="0" marL="0">
              <a:buNone/>
            </a:pPr>
            <a:r>
              <a:rPr lang="en-US" sz="1000" dirty="0">
                <a:solidFill>
                  <a:srgbClr val="222222"/>
                </a:solidFill>
                <a:latin typeface="Arial" pitchFamily="34" charset="0"/>
                <a:ea typeface="Arial" pitchFamily="34" charset="-122"/>
                <a:cs typeface="Arial" pitchFamily="34" charset="-120"/>
              </a:rPr>
              <a:t>through his insurance</a:t>
            </a:r>
            <a:endParaRPr lang="en-US" sz="1000" dirty="0"/>
          </a:p>
          <a:p>
            <a:pPr algn="ctr" indent="0" marL="0">
              <a:buNone/>
            </a:pPr>
            <a:r>
              <a:rPr lang="en-US" sz="1000" dirty="0">
                <a:solidFill>
                  <a:srgbClr val="222222"/>
                </a:solidFill>
                <a:latin typeface="Arial" pitchFamily="34" charset="0"/>
                <a:ea typeface="Arial" pitchFamily="34" charset="-122"/>
                <a:cs typeface="Arial" pitchFamily="34" charset="-120"/>
              </a:rPr>
              <a:t>company (GL 7350)</a:t>
            </a:r>
            <a:endParaRPr lang="en-US" sz="1000" dirty="0"/>
          </a:p>
        </p:txBody>
      </p:sp>
      <p:sp>
        <p:nvSpPr>
          <p:cNvPr id="20" name="Shape 18"/>
          <p:cNvSpPr/>
          <p:nvPr/>
        </p:nvSpPr>
        <p:spPr>
          <a:xfrm>
            <a:off x="365760" y="3383280"/>
            <a:ext cx="8412480" cy="1005840"/>
          </a:xfrm>
          <a:prstGeom prst="rect">
            <a:avLst/>
          </a:prstGeom>
          <a:solidFill>
            <a:srgbClr val="1E2761"/>
          </a:solidFill>
          <a:ln/>
          <a:effectLst>
            <a:outerShdw sx="100000" sy="100000" kx="0" ky="0" algn="bl" rotWithShape="0" blurRad="63500" dist="25400" dir="8100000">
              <a:srgbClr val="000000">
                <a:alpha val="12000"/>
              </a:srgbClr>
            </a:outerShdw>
          </a:effectLst>
        </p:spPr>
      </p:sp>
      <p:sp>
        <p:nvSpPr>
          <p:cNvPr id="21" name="Text 19"/>
          <p:cNvSpPr/>
          <p:nvPr/>
        </p:nvSpPr>
        <p:spPr>
          <a:xfrm>
            <a:off x="548640" y="3429000"/>
            <a:ext cx="8046720" cy="274320"/>
          </a:xfrm>
          <a:prstGeom prst="rect">
            <a:avLst/>
          </a:prstGeom>
          <a:noFill/>
          <a:ln/>
        </p:spPr>
        <p:txBody>
          <a:bodyPr wrap="square" lIns="0" tIns="0" rIns="0" bIns="0" rtlCol="0" anchor="ctr"/>
          <a:lstStyle/>
          <a:p>
            <a:pPr indent="0" marL="0">
              <a:buNone/>
            </a:pPr>
            <a:r>
              <a:rPr lang="en-US" sz="1300" b="1" dirty="0">
                <a:solidFill>
                  <a:srgbClr val="CC0000"/>
                </a:solidFill>
                <a:latin typeface="Arial" pitchFamily="34" charset="0"/>
                <a:ea typeface="Arial" pitchFamily="34" charset="-122"/>
                <a:cs typeface="Arial" pitchFamily="34" charset="-120"/>
              </a:rPr>
              <a:t>WHAT THIS MEANT FOR YOU</a:t>
            </a:r>
            <a:endParaRPr lang="en-US" sz="1300" dirty="0"/>
          </a:p>
        </p:txBody>
      </p:sp>
      <p:sp>
        <p:nvSpPr>
          <p:cNvPr id="22" name="Text 20"/>
          <p:cNvSpPr/>
          <p:nvPr/>
        </p:nvSpPr>
        <p:spPr>
          <a:xfrm>
            <a:off x="548640" y="3703320"/>
            <a:ext cx="8046720" cy="640080"/>
          </a:xfrm>
          <a:prstGeom prst="rect">
            <a:avLst/>
          </a:prstGeom>
          <a:noFill/>
          <a:ln/>
        </p:spPr>
        <p:txBody>
          <a:bodyPr wrap="square" lIns="0" tIns="0" rIns="0" bIns="0" rtlCol="0" anchor="ctr"/>
          <a:lstStyle/>
          <a:p>
            <a:pPr indent="0" marL="0">
              <a:buNone/>
            </a:pPr>
            <a:r>
              <a:rPr lang="en-US" sz="1100" dirty="0">
                <a:solidFill>
                  <a:srgbClr val="CCCCCC"/>
                </a:solidFill>
                <a:latin typeface="Arial" pitchFamily="34" charset="0"/>
                <a:ea typeface="Arial" pitchFamily="34" charset="-122"/>
                <a:cs typeface="Arial" pitchFamily="34" charset="-120"/>
              </a:rPr>
              <a:t>No independent oversight of spending. No competitive bidding. No separation between the person approving expenses and the person receiving payment. Services billed through his insurance company inflated costs while hiding where your money actually went. Florida statute requires an LCAM license to manage a condominium — no license was ever produced.</a:t>
            </a:r>
            <a:endParaRPr lang="en-US" sz="1100" dirty="0"/>
          </a:p>
        </p:txBody>
      </p:sp>
      <p:sp>
        <p:nvSpPr>
          <p:cNvPr id="23" name="Shape 21"/>
          <p:cNvSpPr/>
          <p:nvPr/>
        </p:nvSpPr>
        <p:spPr>
          <a:xfrm>
            <a:off x="0" y="5079492"/>
            <a:ext cx="9144000" cy="64008"/>
          </a:xfrm>
          <a:prstGeom prst="rect">
            <a:avLst/>
          </a:prstGeom>
          <a:solidFill>
            <a:srgbClr val="1E2761"/>
          </a:solidFill>
          <a:ln/>
        </p:spPr>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1E2761"/>
          </a:solidFill>
          <a:ln/>
        </p:spPr>
      </p:sp>
      <p:sp>
        <p:nvSpPr>
          <p:cNvPr id="3" name="Text 1"/>
          <p:cNvSpPr/>
          <p:nvPr/>
        </p:nvSpPr>
        <p:spPr>
          <a:xfrm>
            <a:off x="457200" y="182880"/>
            <a:ext cx="8229600" cy="457200"/>
          </a:xfrm>
          <a:prstGeom prst="rect">
            <a:avLst/>
          </a:prstGeom>
          <a:noFill/>
          <a:ln/>
        </p:spPr>
        <p:txBody>
          <a:bodyPr wrap="square" lIns="0" tIns="0" rIns="0" bIns="0" rtlCol="0" anchor="ctr"/>
          <a:lstStyle/>
          <a:p>
            <a:pPr indent="0" marL="0">
              <a:buNone/>
            </a:pPr>
            <a:r>
              <a:rPr lang="en-US" sz="2400" dirty="0">
                <a:solidFill>
                  <a:srgbClr val="1E2761"/>
                </a:solidFill>
                <a:latin typeface="Arial Black" pitchFamily="34" charset="0"/>
                <a:ea typeface="Arial Black" pitchFamily="34" charset="-122"/>
                <a:cs typeface="Arial Black" pitchFamily="34" charset="-120"/>
              </a:rPr>
              <a:t>PROMISES vs REALITY</a:t>
            </a:r>
            <a:endParaRPr lang="en-US" sz="2400" dirty="0"/>
          </a:p>
        </p:txBody>
      </p:sp>
      <p:sp>
        <p:nvSpPr>
          <p:cNvPr id="4" name="Shape 2"/>
          <p:cNvSpPr/>
          <p:nvPr/>
        </p:nvSpPr>
        <p:spPr>
          <a:xfrm>
            <a:off x="365760" y="777240"/>
            <a:ext cx="4023360" cy="365760"/>
          </a:xfrm>
          <a:prstGeom prst="rect">
            <a:avLst/>
          </a:prstGeom>
          <a:solidFill>
            <a:srgbClr val="1E2761"/>
          </a:solidFill>
          <a:ln/>
        </p:spPr>
      </p:sp>
      <p:sp>
        <p:nvSpPr>
          <p:cNvPr id="5" name="Text 3"/>
          <p:cNvSpPr/>
          <p:nvPr/>
        </p:nvSpPr>
        <p:spPr>
          <a:xfrm>
            <a:off x="365760" y="777240"/>
            <a:ext cx="4023360" cy="365760"/>
          </a:xfrm>
          <a:prstGeom prst="rect">
            <a:avLst/>
          </a:prstGeom>
          <a:noFill/>
          <a:ln/>
        </p:spPr>
        <p:txBody>
          <a:bodyPr wrap="square" rtlCol="0" anchor="ctr"/>
          <a:lstStyle/>
          <a:p>
            <a:pPr algn="ctr" indent="0" marL="0">
              <a:buNone/>
            </a:pPr>
            <a:r>
              <a:rPr lang="en-US" sz="1300" b="1" dirty="0">
                <a:solidFill>
                  <a:srgbClr val="FFFFFF"/>
                </a:solidFill>
                <a:latin typeface="Arial" pitchFamily="34" charset="0"/>
                <a:ea typeface="Arial" pitchFamily="34" charset="-122"/>
                <a:cs typeface="Arial" pitchFamily="34" charset="-120"/>
              </a:rPr>
              <a:t>WHAT WAS PROMISED</a:t>
            </a:r>
            <a:endParaRPr lang="en-US" sz="1300" dirty="0"/>
          </a:p>
        </p:txBody>
      </p:sp>
      <p:sp>
        <p:nvSpPr>
          <p:cNvPr id="6" name="Shape 4"/>
          <p:cNvSpPr/>
          <p:nvPr/>
        </p:nvSpPr>
        <p:spPr>
          <a:xfrm>
            <a:off x="4754880" y="777240"/>
            <a:ext cx="4023360" cy="365760"/>
          </a:xfrm>
          <a:prstGeom prst="rect">
            <a:avLst/>
          </a:prstGeom>
          <a:solidFill>
            <a:srgbClr val="990011"/>
          </a:solidFill>
          <a:ln/>
        </p:spPr>
      </p:sp>
      <p:sp>
        <p:nvSpPr>
          <p:cNvPr id="7" name="Text 5"/>
          <p:cNvSpPr/>
          <p:nvPr/>
        </p:nvSpPr>
        <p:spPr>
          <a:xfrm>
            <a:off x="4754880" y="777240"/>
            <a:ext cx="4023360" cy="365760"/>
          </a:xfrm>
          <a:prstGeom prst="rect">
            <a:avLst/>
          </a:prstGeom>
          <a:noFill/>
          <a:ln/>
        </p:spPr>
        <p:txBody>
          <a:bodyPr wrap="square" rtlCol="0" anchor="ctr"/>
          <a:lstStyle/>
          <a:p>
            <a:pPr algn="ctr" indent="0" marL="0">
              <a:buNone/>
            </a:pPr>
            <a:r>
              <a:rPr lang="en-US" sz="1300" b="1" dirty="0">
                <a:solidFill>
                  <a:srgbClr val="FFFFFF"/>
                </a:solidFill>
                <a:latin typeface="Arial" pitchFamily="34" charset="0"/>
                <a:ea typeface="Arial" pitchFamily="34" charset="-122"/>
                <a:cs typeface="Arial" pitchFamily="34" charset="-120"/>
              </a:rPr>
              <a:t>WHAT ACTUALLY HAPPENED</a:t>
            </a:r>
            <a:endParaRPr lang="en-US" sz="1300" dirty="0"/>
          </a:p>
        </p:txBody>
      </p:sp>
      <p:sp>
        <p:nvSpPr>
          <p:cNvPr id="8" name="Shape 6"/>
          <p:cNvSpPr/>
          <p:nvPr/>
        </p:nvSpPr>
        <p:spPr>
          <a:xfrm>
            <a:off x="365760" y="1234440"/>
            <a:ext cx="4023360" cy="530352"/>
          </a:xfrm>
          <a:prstGeom prst="rect">
            <a:avLst/>
          </a:prstGeom>
          <a:solidFill>
            <a:srgbClr val="F8F8F8"/>
          </a:solidFill>
          <a:ln/>
        </p:spPr>
      </p:sp>
      <p:sp>
        <p:nvSpPr>
          <p:cNvPr id="9" name="Text 7"/>
          <p:cNvSpPr/>
          <p:nvPr/>
        </p:nvSpPr>
        <p:spPr>
          <a:xfrm>
            <a:off x="502920" y="1234440"/>
            <a:ext cx="3749040" cy="530352"/>
          </a:xfrm>
          <a:prstGeom prst="rect">
            <a:avLst/>
          </a:prstGeom>
          <a:noFill/>
          <a:ln/>
        </p:spPr>
        <p:txBody>
          <a:bodyPr wrap="square" lIns="0" tIns="0" rIns="0" bIns="0" rtlCol="0" anchor="ctr"/>
          <a:lstStyle/>
          <a:p>
            <a:pPr indent="0" marL="0">
              <a:buNone/>
            </a:pPr>
            <a:r>
              <a:rPr lang="en-US" sz="1000" dirty="0">
                <a:solidFill>
                  <a:srgbClr val="222222"/>
                </a:solidFill>
                <a:latin typeface="Arial" pitchFamily="34" charset="0"/>
                <a:ea typeface="Arial" pitchFamily="34" charset="-122"/>
                <a:cs typeface="Arial" pitchFamily="34" charset="-120"/>
              </a:rPr>
              <a:t>Cuts in dues (up to 40%)</a:t>
            </a:r>
            <a:endParaRPr lang="en-US" sz="1000" dirty="0"/>
          </a:p>
        </p:txBody>
      </p:sp>
      <p:sp>
        <p:nvSpPr>
          <p:cNvPr id="10" name="Shape 8"/>
          <p:cNvSpPr/>
          <p:nvPr/>
        </p:nvSpPr>
        <p:spPr>
          <a:xfrm>
            <a:off x="4754880" y="1234440"/>
            <a:ext cx="4023360" cy="530352"/>
          </a:xfrm>
          <a:prstGeom prst="rect">
            <a:avLst/>
          </a:prstGeom>
          <a:solidFill>
            <a:srgbClr val="FFF5F5"/>
          </a:solidFill>
          <a:ln/>
        </p:spPr>
      </p:sp>
      <p:sp>
        <p:nvSpPr>
          <p:cNvPr id="11" name="Text 9"/>
          <p:cNvSpPr/>
          <p:nvPr/>
        </p:nvSpPr>
        <p:spPr>
          <a:xfrm>
            <a:off x="4892040" y="1234440"/>
            <a:ext cx="3749040" cy="530352"/>
          </a:xfrm>
          <a:prstGeom prst="rect">
            <a:avLst/>
          </a:prstGeom>
          <a:noFill/>
          <a:ln/>
        </p:spPr>
        <p:txBody>
          <a:bodyPr wrap="square" lIns="0" tIns="0" rIns="0" bIns="0" rtlCol="0" anchor="ctr"/>
          <a:lstStyle/>
          <a:p>
            <a:pPr indent="0" marL="0">
              <a:buNone/>
            </a:pPr>
            <a:r>
              <a:rPr lang="en-US" sz="1000" b="1" dirty="0">
                <a:solidFill>
                  <a:srgbClr val="990011"/>
                </a:solidFill>
                <a:latin typeface="Arial" pitchFamily="34" charset="0"/>
                <a:ea typeface="Arial" pitchFamily="34" charset="-122"/>
                <a:cs typeface="Arial" pitchFamily="34" charset="-120"/>
              </a:rPr>
              <a:t>No cuts — 14.6% budget INCREASE (largest ever)</a:t>
            </a:r>
            <a:endParaRPr lang="en-US" sz="1000" dirty="0"/>
          </a:p>
        </p:txBody>
      </p:sp>
      <p:sp>
        <p:nvSpPr>
          <p:cNvPr id="12" name="Shape 10"/>
          <p:cNvSpPr/>
          <p:nvPr/>
        </p:nvSpPr>
        <p:spPr>
          <a:xfrm>
            <a:off x="365760" y="1828800"/>
            <a:ext cx="4023360" cy="530352"/>
          </a:xfrm>
          <a:prstGeom prst="rect">
            <a:avLst/>
          </a:prstGeom>
          <a:solidFill>
            <a:srgbClr val="FFFFFF"/>
          </a:solidFill>
          <a:ln/>
        </p:spPr>
      </p:sp>
      <p:sp>
        <p:nvSpPr>
          <p:cNvPr id="13" name="Text 11"/>
          <p:cNvSpPr/>
          <p:nvPr/>
        </p:nvSpPr>
        <p:spPr>
          <a:xfrm>
            <a:off x="502920" y="1828800"/>
            <a:ext cx="3749040" cy="530352"/>
          </a:xfrm>
          <a:prstGeom prst="rect">
            <a:avLst/>
          </a:prstGeom>
          <a:noFill/>
          <a:ln/>
        </p:spPr>
        <p:txBody>
          <a:bodyPr wrap="square" lIns="0" tIns="0" rIns="0" bIns="0" rtlCol="0" anchor="ctr"/>
          <a:lstStyle/>
          <a:p>
            <a:pPr indent="0" marL="0">
              <a:buNone/>
            </a:pPr>
            <a:r>
              <a:rPr lang="en-US" sz="1000" dirty="0">
                <a:solidFill>
                  <a:srgbClr val="222222"/>
                </a:solidFill>
                <a:latin typeface="Arial" pitchFamily="34" charset="0"/>
                <a:ea typeface="Arial" pitchFamily="34" charset="-122"/>
                <a:cs typeface="Arial" pitchFamily="34" charset="-120"/>
              </a:rPr>
              <a:t>Transparency and financial clarity</a:t>
            </a:r>
            <a:endParaRPr lang="en-US" sz="1000" dirty="0"/>
          </a:p>
        </p:txBody>
      </p:sp>
      <p:sp>
        <p:nvSpPr>
          <p:cNvPr id="14" name="Shape 12"/>
          <p:cNvSpPr/>
          <p:nvPr/>
        </p:nvSpPr>
        <p:spPr>
          <a:xfrm>
            <a:off x="4754880" y="1828800"/>
            <a:ext cx="4023360" cy="530352"/>
          </a:xfrm>
          <a:prstGeom prst="rect">
            <a:avLst/>
          </a:prstGeom>
          <a:solidFill>
            <a:srgbClr val="FFF9F9"/>
          </a:solidFill>
          <a:ln/>
        </p:spPr>
      </p:sp>
      <p:sp>
        <p:nvSpPr>
          <p:cNvPr id="15" name="Text 13"/>
          <p:cNvSpPr/>
          <p:nvPr/>
        </p:nvSpPr>
        <p:spPr>
          <a:xfrm>
            <a:off x="4892040" y="1828800"/>
            <a:ext cx="3749040" cy="530352"/>
          </a:xfrm>
          <a:prstGeom prst="rect">
            <a:avLst/>
          </a:prstGeom>
          <a:noFill/>
          <a:ln/>
        </p:spPr>
        <p:txBody>
          <a:bodyPr wrap="square" lIns="0" tIns="0" rIns="0" bIns="0" rtlCol="0" anchor="ctr"/>
          <a:lstStyle/>
          <a:p>
            <a:pPr indent="0" marL="0">
              <a:buNone/>
            </a:pPr>
            <a:r>
              <a:rPr lang="en-US" sz="1000" b="1" dirty="0">
                <a:solidFill>
                  <a:srgbClr val="990011"/>
                </a:solidFill>
                <a:latin typeface="Arial" pitchFamily="34" charset="0"/>
                <a:ea typeface="Arial" pitchFamily="34" charset="-122"/>
                <a:cs typeface="Arial" pitchFamily="34" charset="-120"/>
              </a:rPr>
              <a:t>No financial statements after August 2025</a:t>
            </a:r>
            <a:endParaRPr lang="en-US" sz="1000" dirty="0"/>
          </a:p>
        </p:txBody>
      </p:sp>
      <p:sp>
        <p:nvSpPr>
          <p:cNvPr id="16" name="Shape 14"/>
          <p:cNvSpPr/>
          <p:nvPr/>
        </p:nvSpPr>
        <p:spPr>
          <a:xfrm>
            <a:off x="365760" y="2423160"/>
            <a:ext cx="4023360" cy="530352"/>
          </a:xfrm>
          <a:prstGeom prst="rect">
            <a:avLst/>
          </a:prstGeom>
          <a:solidFill>
            <a:srgbClr val="F8F8F8"/>
          </a:solidFill>
          <a:ln/>
        </p:spPr>
      </p:sp>
      <p:sp>
        <p:nvSpPr>
          <p:cNvPr id="17" name="Text 15"/>
          <p:cNvSpPr/>
          <p:nvPr/>
        </p:nvSpPr>
        <p:spPr>
          <a:xfrm>
            <a:off x="502920" y="2423160"/>
            <a:ext cx="3749040" cy="530352"/>
          </a:xfrm>
          <a:prstGeom prst="rect">
            <a:avLst/>
          </a:prstGeom>
          <a:noFill/>
          <a:ln/>
        </p:spPr>
        <p:txBody>
          <a:bodyPr wrap="square" lIns="0" tIns="0" rIns="0" bIns="0" rtlCol="0" anchor="ctr"/>
          <a:lstStyle/>
          <a:p>
            <a:pPr indent="0" marL="0">
              <a:buNone/>
            </a:pPr>
            <a:r>
              <a:rPr lang="en-US" sz="1000" dirty="0">
                <a:solidFill>
                  <a:srgbClr val="222222"/>
                </a:solidFill>
                <a:latin typeface="Arial" pitchFamily="34" charset="0"/>
                <a:ea typeface="Arial" pitchFamily="34" charset="-122"/>
                <a:cs typeface="Arial" pitchFamily="34" charset="-120"/>
              </a:rPr>
              <a:t>Additional services and improvements</a:t>
            </a:r>
            <a:endParaRPr lang="en-US" sz="1000" dirty="0"/>
          </a:p>
        </p:txBody>
      </p:sp>
      <p:sp>
        <p:nvSpPr>
          <p:cNvPr id="18" name="Shape 16"/>
          <p:cNvSpPr/>
          <p:nvPr/>
        </p:nvSpPr>
        <p:spPr>
          <a:xfrm>
            <a:off x="4754880" y="2423160"/>
            <a:ext cx="4023360" cy="530352"/>
          </a:xfrm>
          <a:prstGeom prst="rect">
            <a:avLst/>
          </a:prstGeom>
          <a:solidFill>
            <a:srgbClr val="FFF5F5"/>
          </a:solidFill>
          <a:ln/>
        </p:spPr>
      </p:sp>
      <p:sp>
        <p:nvSpPr>
          <p:cNvPr id="19" name="Text 17"/>
          <p:cNvSpPr/>
          <p:nvPr/>
        </p:nvSpPr>
        <p:spPr>
          <a:xfrm>
            <a:off x="4892040" y="2423160"/>
            <a:ext cx="3749040" cy="530352"/>
          </a:xfrm>
          <a:prstGeom prst="rect">
            <a:avLst/>
          </a:prstGeom>
          <a:noFill/>
          <a:ln/>
        </p:spPr>
        <p:txBody>
          <a:bodyPr wrap="square" lIns="0" tIns="0" rIns="0" bIns="0" rtlCol="0" anchor="ctr"/>
          <a:lstStyle/>
          <a:p>
            <a:pPr indent="0" marL="0">
              <a:buNone/>
            </a:pPr>
            <a:r>
              <a:rPr lang="en-US" sz="1000" b="1" dirty="0">
                <a:solidFill>
                  <a:srgbClr val="990011"/>
                </a:solidFill>
                <a:latin typeface="Arial" pitchFamily="34" charset="0"/>
                <a:ea typeface="Arial" pitchFamily="34" charset="-122"/>
                <a:cs typeface="Arial" pitchFamily="34" charset="-120"/>
              </a:rPr>
              <a:t>Removed onsite property manager; reduced services</a:t>
            </a:r>
            <a:endParaRPr lang="en-US" sz="1000" dirty="0"/>
          </a:p>
        </p:txBody>
      </p:sp>
      <p:sp>
        <p:nvSpPr>
          <p:cNvPr id="20" name="Shape 18"/>
          <p:cNvSpPr/>
          <p:nvPr/>
        </p:nvSpPr>
        <p:spPr>
          <a:xfrm>
            <a:off x="365760" y="3017520"/>
            <a:ext cx="4023360" cy="530352"/>
          </a:xfrm>
          <a:prstGeom prst="rect">
            <a:avLst/>
          </a:prstGeom>
          <a:solidFill>
            <a:srgbClr val="FFFFFF"/>
          </a:solidFill>
          <a:ln/>
        </p:spPr>
      </p:sp>
      <p:sp>
        <p:nvSpPr>
          <p:cNvPr id="21" name="Text 19"/>
          <p:cNvSpPr/>
          <p:nvPr/>
        </p:nvSpPr>
        <p:spPr>
          <a:xfrm>
            <a:off x="502920" y="3017520"/>
            <a:ext cx="3749040" cy="530352"/>
          </a:xfrm>
          <a:prstGeom prst="rect">
            <a:avLst/>
          </a:prstGeom>
          <a:noFill/>
          <a:ln/>
        </p:spPr>
        <p:txBody>
          <a:bodyPr wrap="square" lIns="0" tIns="0" rIns="0" bIns="0" rtlCol="0" anchor="ctr"/>
          <a:lstStyle/>
          <a:p>
            <a:pPr indent="0" marL="0">
              <a:buNone/>
            </a:pPr>
            <a:r>
              <a:rPr lang="en-US" sz="1000" dirty="0">
                <a:solidFill>
                  <a:srgbClr val="222222"/>
                </a:solidFill>
                <a:latin typeface="Arial" pitchFamily="34" charset="0"/>
                <a:ea typeface="Arial" pitchFamily="34" charset="-122"/>
                <a:cs typeface="Arial" pitchFamily="34" charset="-120"/>
              </a:rPr>
              <a:t>Saving the association from crisis</a:t>
            </a:r>
            <a:endParaRPr lang="en-US" sz="1000" dirty="0"/>
          </a:p>
        </p:txBody>
      </p:sp>
      <p:sp>
        <p:nvSpPr>
          <p:cNvPr id="22" name="Shape 20"/>
          <p:cNvSpPr/>
          <p:nvPr/>
        </p:nvSpPr>
        <p:spPr>
          <a:xfrm>
            <a:off x="4754880" y="3017520"/>
            <a:ext cx="4023360" cy="530352"/>
          </a:xfrm>
          <a:prstGeom prst="rect">
            <a:avLst/>
          </a:prstGeom>
          <a:solidFill>
            <a:srgbClr val="FFF9F9"/>
          </a:solidFill>
          <a:ln/>
        </p:spPr>
      </p:sp>
      <p:sp>
        <p:nvSpPr>
          <p:cNvPr id="23" name="Text 21"/>
          <p:cNvSpPr/>
          <p:nvPr/>
        </p:nvSpPr>
        <p:spPr>
          <a:xfrm>
            <a:off x="4892040" y="3017520"/>
            <a:ext cx="3749040" cy="530352"/>
          </a:xfrm>
          <a:prstGeom prst="rect">
            <a:avLst/>
          </a:prstGeom>
          <a:noFill/>
          <a:ln/>
        </p:spPr>
        <p:txBody>
          <a:bodyPr wrap="square" lIns="0" tIns="0" rIns="0" bIns="0" rtlCol="0" anchor="ctr"/>
          <a:lstStyle/>
          <a:p>
            <a:pPr indent="0" marL="0">
              <a:buNone/>
            </a:pPr>
            <a:r>
              <a:rPr lang="en-US" sz="1000" b="1" dirty="0">
                <a:solidFill>
                  <a:srgbClr val="990011"/>
                </a:solidFill>
                <a:latin typeface="Arial" pitchFamily="34" charset="0"/>
                <a:ea typeface="Arial" pitchFamily="34" charset="-122"/>
                <a:cs typeface="Arial" pitchFamily="34" charset="-120"/>
              </a:rPr>
              <a:t>$168K deficit; $234K undocumented expenses</a:t>
            </a:r>
            <a:endParaRPr lang="en-US" sz="1000" dirty="0"/>
          </a:p>
        </p:txBody>
      </p:sp>
      <p:sp>
        <p:nvSpPr>
          <p:cNvPr id="24" name="Shape 22"/>
          <p:cNvSpPr/>
          <p:nvPr/>
        </p:nvSpPr>
        <p:spPr>
          <a:xfrm>
            <a:off x="365760" y="3611880"/>
            <a:ext cx="4023360" cy="530352"/>
          </a:xfrm>
          <a:prstGeom prst="rect">
            <a:avLst/>
          </a:prstGeom>
          <a:solidFill>
            <a:srgbClr val="F8F8F8"/>
          </a:solidFill>
          <a:ln/>
        </p:spPr>
      </p:sp>
      <p:sp>
        <p:nvSpPr>
          <p:cNvPr id="25" name="Text 23"/>
          <p:cNvSpPr/>
          <p:nvPr/>
        </p:nvSpPr>
        <p:spPr>
          <a:xfrm>
            <a:off x="502920" y="3611880"/>
            <a:ext cx="3749040" cy="530352"/>
          </a:xfrm>
          <a:prstGeom prst="rect">
            <a:avLst/>
          </a:prstGeom>
          <a:noFill/>
          <a:ln/>
        </p:spPr>
        <p:txBody>
          <a:bodyPr wrap="square" lIns="0" tIns="0" rIns="0" bIns="0" rtlCol="0" anchor="ctr"/>
          <a:lstStyle/>
          <a:p>
            <a:pPr indent="0" marL="0">
              <a:buNone/>
            </a:pPr>
            <a:r>
              <a:rPr lang="en-US" sz="1000" dirty="0">
                <a:solidFill>
                  <a:srgbClr val="222222"/>
                </a:solidFill>
                <a:latin typeface="Arial" pitchFamily="34" charset="0"/>
                <a:ea typeface="Arial" pitchFamily="34" charset="-122"/>
                <a:cs typeface="Arial" pitchFamily="34" charset="-120"/>
              </a:rPr>
              <a:t>Professional management</a:t>
            </a:r>
            <a:endParaRPr lang="en-US" sz="1000" dirty="0"/>
          </a:p>
        </p:txBody>
      </p:sp>
      <p:sp>
        <p:nvSpPr>
          <p:cNvPr id="26" name="Shape 24"/>
          <p:cNvSpPr/>
          <p:nvPr/>
        </p:nvSpPr>
        <p:spPr>
          <a:xfrm>
            <a:off x="4754880" y="3611880"/>
            <a:ext cx="4023360" cy="530352"/>
          </a:xfrm>
          <a:prstGeom prst="rect">
            <a:avLst/>
          </a:prstGeom>
          <a:solidFill>
            <a:srgbClr val="FFF5F5"/>
          </a:solidFill>
          <a:ln/>
        </p:spPr>
      </p:sp>
      <p:sp>
        <p:nvSpPr>
          <p:cNvPr id="27" name="Text 25"/>
          <p:cNvSpPr/>
          <p:nvPr/>
        </p:nvSpPr>
        <p:spPr>
          <a:xfrm>
            <a:off x="4892040" y="3611880"/>
            <a:ext cx="3749040" cy="530352"/>
          </a:xfrm>
          <a:prstGeom prst="rect">
            <a:avLst/>
          </a:prstGeom>
          <a:noFill/>
          <a:ln/>
        </p:spPr>
        <p:txBody>
          <a:bodyPr wrap="square" lIns="0" tIns="0" rIns="0" bIns="0" rtlCol="0" anchor="ctr"/>
          <a:lstStyle/>
          <a:p>
            <a:pPr indent="0" marL="0">
              <a:buNone/>
            </a:pPr>
            <a:r>
              <a:rPr lang="en-US" sz="1000" b="1" dirty="0">
                <a:solidFill>
                  <a:srgbClr val="990011"/>
                </a:solidFill>
                <a:latin typeface="Arial" pitchFamily="34" charset="0"/>
                <a:ea typeface="Arial" pitchFamily="34" charset="-122"/>
                <a:cs typeface="Arial" pitchFamily="34" charset="-120"/>
              </a:rPr>
              <a:t>No LCAM license; calls routed through insurance company</a:t>
            </a:r>
            <a:endParaRPr lang="en-US" sz="1000" dirty="0"/>
          </a:p>
        </p:txBody>
      </p:sp>
      <p:sp>
        <p:nvSpPr>
          <p:cNvPr id="28" name="Shape 26"/>
          <p:cNvSpPr/>
          <p:nvPr/>
        </p:nvSpPr>
        <p:spPr>
          <a:xfrm>
            <a:off x="365760" y="4206240"/>
            <a:ext cx="4023360" cy="530352"/>
          </a:xfrm>
          <a:prstGeom prst="rect">
            <a:avLst/>
          </a:prstGeom>
          <a:solidFill>
            <a:srgbClr val="FFFFFF"/>
          </a:solidFill>
          <a:ln/>
        </p:spPr>
      </p:sp>
      <p:sp>
        <p:nvSpPr>
          <p:cNvPr id="29" name="Text 27"/>
          <p:cNvSpPr/>
          <p:nvPr/>
        </p:nvSpPr>
        <p:spPr>
          <a:xfrm>
            <a:off x="502920" y="4206240"/>
            <a:ext cx="3749040" cy="530352"/>
          </a:xfrm>
          <a:prstGeom prst="rect">
            <a:avLst/>
          </a:prstGeom>
          <a:noFill/>
          <a:ln/>
        </p:spPr>
        <p:txBody>
          <a:bodyPr wrap="square" lIns="0" tIns="0" rIns="0" bIns="0" rtlCol="0" anchor="ctr"/>
          <a:lstStyle/>
          <a:p>
            <a:pPr indent="0" marL="0">
              <a:buNone/>
            </a:pPr>
            <a:r>
              <a:rPr lang="en-US" sz="1000" dirty="0">
                <a:solidFill>
                  <a:srgbClr val="222222"/>
                </a:solidFill>
                <a:latin typeface="Arial" pitchFamily="34" charset="0"/>
                <a:ea typeface="Arial" pitchFamily="34" charset="-122"/>
                <a:cs typeface="Arial" pitchFamily="34" charset="-120"/>
              </a:rPr>
              <a:t>Open records and compliance</a:t>
            </a:r>
            <a:endParaRPr lang="en-US" sz="1000" dirty="0"/>
          </a:p>
        </p:txBody>
      </p:sp>
      <p:sp>
        <p:nvSpPr>
          <p:cNvPr id="30" name="Shape 28"/>
          <p:cNvSpPr/>
          <p:nvPr/>
        </p:nvSpPr>
        <p:spPr>
          <a:xfrm>
            <a:off x="4754880" y="4206240"/>
            <a:ext cx="4023360" cy="530352"/>
          </a:xfrm>
          <a:prstGeom prst="rect">
            <a:avLst/>
          </a:prstGeom>
          <a:solidFill>
            <a:srgbClr val="FFF9F9"/>
          </a:solidFill>
          <a:ln/>
        </p:spPr>
      </p:sp>
      <p:sp>
        <p:nvSpPr>
          <p:cNvPr id="31" name="Text 29"/>
          <p:cNvSpPr/>
          <p:nvPr/>
        </p:nvSpPr>
        <p:spPr>
          <a:xfrm>
            <a:off x="4892040" y="4206240"/>
            <a:ext cx="3749040" cy="530352"/>
          </a:xfrm>
          <a:prstGeom prst="rect">
            <a:avLst/>
          </a:prstGeom>
          <a:noFill/>
          <a:ln/>
        </p:spPr>
        <p:txBody>
          <a:bodyPr wrap="square" lIns="0" tIns="0" rIns="0" bIns="0" rtlCol="0" anchor="ctr"/>
          <a:lstStyle/>
          <a:p>
            <a:pPr indent="0" marL="0">
              <a:buNone/>
            </a:pPr>
            <a:r>
              <a:rPr lang="en-US" sz="1000" b="1" dirty="0">
                <a:solidFill>
                  <a:srgbClr val="990011"/>
                </a:solidFill>
                <a:latin typeface="Arial" pitchFamily="34" charset="0"/>
                <a:ea typeface="Arial" pitchFamily="34" charset="-122"/>
                <a:cs typeface="Arial" pitchFamily="34" charset="-120"/>
              </a:rPr>
              <a:t>Records request ignored; state (DBPR) referred case to legal review</a:t>
            </a:r>
            <a:endParaRPr lang="en-US" sz="1000" dirty="0"/>
          </a:p>
        </p:txBody>
      </p:sp>
      <p:sp>
        <p:nvSpPr>
          <p:cNvPr id="32" name="Text 30"/>
          <p:cNvSpPr/>
          <p:nvPr/>
        </p:nvSpPr>
        <p:spPr>
          <a:xfrm>
            <a:off x="457200" y="4663440"/>
            <a:ext cx="8229600" cy="228600"/>
          </a:xfrm>
          <a:prstGeom prst="rect">
            <a:avLst/>
          </a:prstGeom>
          <a:noFill/>
          <a:ln/>
        </p:spPr>
        <p:txBody>
          <a:bodyPr wrap="square" lIns="0" tIns="0" rIns="0" bIns="0" rtlCol="0" anchor="ctr"/>
          <a:lstStyle/>
          <a:p>
            <a:pPr indent="0" marL="0">
              <a:buNone/>
            </a:pPr>
            <a:r>
              <a:rPr lang="en-US" sz="800" i="1" dirty="0">
                <a:solidFill>
                  <a:srgbClr val="999999"/>
                </a:solidFill>
                <a:latin typeface="Arial" pitchFamily="34" charset="0"/>
                <a:ea typeface="Arial" pitchFamily="34" charset="-122"/>
                <a:cs typeface="Arial" pitchFamily="34" charset="-120"/>
              </a:rPr>
              <a:t>Sources: BCA financial statements, budget workbooks, formal records request (Nov 3, 2025), DBPR Case No. 2025004495 (Jan 27, 2026)</a:t>
            </a:r>
            <a:endParaRPr lang="en-US" sz="800" dirty="0"/>
          </a:p>
        </p:txBody>
      </p:sp>
      <p:sp>
        <p:nvSpPr>
          <p:cNvPr id="33" name="Shape 31"/>
          <p:cNvSpPr/>
          <p:nvPr/>
        </p:nvSpPr>
        <p:spPr>
          <a:xfrm>
            <a:off x="0" y="5079492"/>
            <a:ext cx="9144000" cy="64008"/>
          </a:xfrm>
          <a:prstGeom prst="rect">
            <a:avLst/>
          </a:prstGeom>
          <a:solidFill>
            <a:srgbClr val="1E2761"/>
          </a:solidFill>
          <a:ln/>
        </p:spPr>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CF6F5"/>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1E2761"/>
          </a:solidFill>
          <a:ln/>
        </p:spPr>
      </p:sp>
      <p:sp>
        <p:nvSpPr>
          <p:cNvPr id="3" name="Text 1"/>
          <p:cNvSpPr/>
          <p:nvPr/>
        </p:nvSpPr>
        <p:spPr>
          <a:xfrm>
            <a:off x="457200" y="182880"/>
            <a:ext cx="8229600" cy="457200"/>
          </a:xfrm>
          <a:prstGeom prst="rect">
            <a:avLst/>
          </a:prstGeom>
          <a:noFill/>
          <a:ln/>
        </p:spPr>
        <p:txBody>
          <a:bodyPr wrap="square" lIns="0" tIns="0" rIns="0" bIns="0" rtlCol="0" anchor="ctr"/>
          <a:lstStyle/>
          <a:p>
            <a:pPr indent="0" marL="0">
              <a:buNone/>
            </a:pPr>
            <a:r>
              <a:rPr lang="en-US" sz="2400" dirty="0">
                <a:solidFill>
                  <a:srgbClr val="1E2761"/>
                </a:solidFill>
                <a:latin typeface="Arial Black" pitchFamily="34" charset="0"/>
                <a:ea typeface="Arial Black" pitchFamily="34" charset="-122"/>
                <a:cs typeface="Arial Black" pitchFamily="34" charset="-120"/>
              </a:rPr>
              <a:t>THE RECORD: I TRIED TO HELP</a:t>
            </a:r>
            <a:endParaRPr lang="en-US" sz="2400" dirty="0"/>
          </a:p>
        </p:txBody>
      </p:sp>
      <p:sp>
        <p:nvSpPr>
          <p:cNvPr id="4" name="Text 2"/>
          <p:cNvSpPr/>
          <p:nvPr/>
        </p:nvSpPr>
        <p:spPr>
          <a:xfrm>
            <a:off x="457200" y="594360"/>
            <a:ext cx="8229600" cy="274320"/>
          </a:xfrm>
          <a:prstGeom prst="rect">
            <a:avLst/>
          </a:prstGeom>
          <a:noFill/>
          <a:ln/>
        </p:spPr>
        <p:txBody>
          <a:bodyPr wrap="square" lIns="0" tIns="0" rIns="0" bIns="0" rtlCol="0" anchor="ctr"/>
          <a:lstStyle/>
          <a:p>
            <a:pPr indent="0" marL="0">
              <a:buNone/>
            </a:pPr>
            <a:r>
              <a:rPr lang="en-US" sz="1100" i="1" dirty="0">
                <a:solidFill>
                  <a:srgbClr val="666666"/>
                </a:solidFill>
                <a:latin typeface="Arial" pitchFamily="34" charset="0"/>
                <a:ea typeface="Arial" pitchFamily="34" charset="-122"/>
                <a:cs typeface="Arial" pitchFamily="34" charset="-120"/>
              </a:rPr>
              <a:t>Despite claims that I wasn't cooperating, here is what actually happened — documented in text messages</a:t>
            </a:r>
            <a:endParaRPr lang="en-US" sz="1100" dirty="0"/>
          </a:p>
        </p:txBody>
      </p:sp>
      <p:sp>
        <p:nvSpPr>
          <p:cNvPr id="5" name="Shape 3"/>
          <p:cNvSpPr/>
          <p:nvPr/>
        </p:nvSpPr>
        <p:spPr>
          <a:xfrm>
            <a:off x="365760" y="1005840"/>
            <a:ext cx="8412480" cy="868680"/>
          </a:xfrm>
          <a:prstGeom prst="rect">
            <a:avLst/>
          </a:prstGeom>
          <a:solidFill>
            <a:srgbClr val="FFFFFF"/>
          </a:solidFill>
          <a:ln/>
          <a:effectLst>
            <a:outerShdw sx="100000" sy="100000" kx="0" ky="0" algn="bl" rotWithShape="0" blurRad="76200" dist="38100" dir="8100000">
              <a:srgbClr val="000000">
                <a:alpha val="10000"/>
              </a:srgbClr>
            </a:outerShdw>
          </a:effectLst>
        </p:spPr>
      </p:sp>
      <p:sp>
        <p:nvSpPr>
          <p:cNvPr id="6" name="Shape 4"/>
          <p:cNvSpPr/>
          <p:nvPr/>
        </p:nvSpPr>
        <p:spPr>
          <a:xfrm>
            <a:off x="365760" y="1005840"/>
            <a:ext cx="1371600" cy="868680"/>
          </a:xfrm>
          <a:prstGeom prst="rect">
            <a:avLst/>
          </a:prstGeom>
          <a:solidFill>
            <a:srgbClr val="1E2761"/>
          </a:solidFill>
          <a:ln/>
        </p:spPr>
      </p:sp>
      <p:sp>
        <p:nvSpPr>
          <p:cNvPr id="7" name="Text 5"/>
          <p:cNvSpPr/>
          <p:nvPr/>
        </p:nvSpPr>
        <p:spPr>
          <a:xfrm>
            <a:off x="365760" y="1005840"/>
            <a:ext cx="1371600" cy="868680"/>
          </a:xfrm>
          <a:prstGeom prst="rect">
            <a:avLst/>
          </a:prstGeom>
          <a:noFill/>
          <a:ln/>
        </p:spPr>
        <p:txBody>
          <a:bodyPr wrap="square" lIns="0" tIns="0" rIns="0" bIns="0" rtlCol="0" anchor="ctr"/>
          <a:lstStyle/>
          <a:p>
            <a:pPr algn="ctr" indent="0" marL="0">
              <a:buNone/>
            </a:pPr>
            <a:r>
              <a:rPr lang="en-US" sz="900" b="1" dirty="0">
                <a:solidFill>
                  <a:srgbClr val="FFFFFF"/>
                </a:solidFill>
                <a:latin typeface="Arial" pitchFamily="34" charset="0"/>
                <a:ea typeface="Arial" pitchFamily="34" charset="-122"/>
                <a:cs typeface="Arial" pitchFamily="34" charset="-120"/>
              </a:rPr>
              <a:t>June 25–26, 2025</a:t>
            </a:r>
            <a:endParaRPr lang="en-US" sz="900" dirty="0"/>
          </a:p>
        </p:txBody>
      </p:sp>
      <p:sp>
        <p:nvSpPr>
          <p:cNvPr id="8" name="Text 6"/>
          <p:cNvSpPr/>
          <p:nvPr/>
        </p:nvSpPr>
        <p:spPr>
          <a:xfrm>
            <a:off x="1828800" y="1051560"/>
            <a:ext cx="6766560" cy="384048"/>
          </a:xfrm>
          <a:prstGeom prst="rect">
            <a:avLst/>
          </a:prstGeom>
          <a:noFill/>
          <a:ln/>
        </p:spPr>
        <p:txBody>
          <a:bodyPr wrap="square" lIns="0" tIns="0" rIns="0" bIns="0" rtlCol="0" anchor="ctr"/>
          <a:lstStyle/>
          <a:p>
            <a:pPr indent="0" marL="0">
              <a:buNone/>
            </a:pPr>
            <a:r>
              <a:rPr lang="en-US" sz="900" b="1" dirty="0">
                <a:solidFill>
                  <a:srgbClr val="1E2761"/>
                </a:solidFill>
                <a:latin typeface="Arial" pitchFamily="34" charset="0"/>
                <a:ea typeface="Arial" pitchFamily="34" charset="-122"/>
                <a:cs typeface="Arial" pitchFamily="34" charset="-120"/>
              </a:rPr>
              <a:t>Ivan: </a:t>
            </a:r>
            <a:pPr indent="0" marL="0">
              <a:buNone/>
            </a:pPr>
            <a:r>
              <a:rPr lang="en-US" sz="900" dirty="0">
                <a:solidFill>
                  <a:srgbClr val="222222"/>
                </a:solidFill>
                <a:latin typeface="Arial" pitchFamily="34" charset="0"/>
                <a:ea typeface="Arial" pitchFamily="34" charset="-122"/>
                <a:cs typeface="Arial" pitchFamily="34" charset="-120"/>
              </a:rPr>
              <a:t>Fixed the EV charge station, submitted repair ticket, provided technical guidance on power cycling and network reconnection.</a:t>
            </a:r>
            <a:endParaRPr lang="en-US" sz="900" dirty="0"/>
          </a:p>
        </p:txBody>
      </p:sp>
      <p:sp>
        <p:nvSpPr>
          <p:cNvPr id="9" name="Text 7"/>
          <p:cNvSpPr/>
          <p:nvPr/>
        </p:nvSpPr>
        <p:spPr>
          <a:xfrm>
            <a:off x="1828800" y="1463040"/>
            <a:ext cx="6766560" cy="347472"/>
          </a:xfrm>
          <a:prstGeom prst="rect">
            <a:avLst/>
          </a:prstGeom>
          <a:noFill/>
          <a:ln/>
        </p:spPr>
        <p:txBody>
          <a:bodyPr wrap="square" lIns="0" tIns="0" rIns="0" bIns="0" rtlCol="0" anchor="ctr"/>
          <a:lstStyle/>
          <a:p>
            <a:pPr indent="0" marL="0">
              <a:buNone/>
            </a:pPr>
            <a:r>
              <a:rPr lang="en-US" sz="900" b="1" dirty="0">
                <a:solidFill>
                  <a:srgbClr val="990011"/>
                </a:solidFill>
                <a:latin typeface="Arial" pitchFamily="34" charset="0"/>
                <a:ea typeface="Arial" pitchFamily="34" charset="-122"/>
                <a:cs typeface="Arial" pitchFamily="34" charset="-120"/>
              </a:rPr>
              <a:t>Kevin's response: </a:t>
            </a:r>
            <a:pPr indent="0" marL="0">
              <a:buNone/>
            </a:pPr>
            <a:r>
              <a:rPr lang="en-US" sz="900" i="1" dirty="0">
                <a:solidFill>
                  <a:srgbClr val="990011"/>
                </a:solidFill>
                <a:latin typeface="Arial" pitchFamily="34" charset="0"/>
                <a:ea typeface="Arial" pitchFamily="34" charset="-122"/>
                <a:cs typeface="Arial" pitchFamily="34" charset="-120"/>
              </a:rPr>
              <a:t>"Thank you for your help today Ivan. It means a lot to me. You are a good man."</a:t>
            </a:r>
            <a:endParaRPr lang="en-US" sz="900" dirty="0"/>
          </a:p>
        </p:txBody>
      </p:sp>
      <p:sp>
        <p:nvSpPr>
          <p:cNvPr id="10" name="Shape 8"/>
          <p:cNvSpPr/>
          <p:nvPr/>
        </p:nvSpPr>
        <p:spPr>
          <a:xfrm>
            <a:off x="365760" y="1965960"/>
            <a:ext cx="8412480" cy="868680"/>
          </a:xfrm>
          <a:prstGeom prst="rect">
            <a:avLst/>
          </a:prstGeom>
          <a:solidFill>
            <a:srgbClr val="FFFFFF"/>
          </a:solidFill>
          <a:ln/>
          <a:effectLst>
            <a:outerShdw sx="100000" sy="100000" kx="0" ky="0" algn="bl" rotWithShape="0" blurRad="76200" dist="38100" dir="8100000">
              <a:srgbClr val="000000">
                <a:alpha val="10000"/>
              </a:srgbClr>
            </a:outerShdw>
          </a:effectLst>
        </p:spPr>
      </p:sp>
      <p:sp>
        <p:nvSpPr>
          <p:cNvPr id="11" name="Shape 9"/>
          <p:cNvSpPr/>
          <p:nvPr/>
        </p:nvSpPr>
        <p:spPr>
          <a:xfrm>
            <a:off x="365760" y="1965960"/>
            <a:ext cx="1371600" cy="868680"/>
          </a:xfrm>
          <a:prstGeom prst="rect">
            <a:avLst/>
          </a:prstGeom>
          <a:solidFill>
            <a:srgbClr val="E8EDF5"/>
          </a:solidFill>
          <a:ln/>
        </p:spPr>
      </p:sp>
      <p:sp>
        <p:nvSpPr>
          <p:cNvPr id="12" name="Text 10"/>
          <p:cNvSpPr/>
          <p:nvPr/>
        </p:nvSpPr>
        <p:spPr>
          <a:xfrm>
            <a:off x="365760" y="1965960"/>
            <a:ext cx="1371600" cy="868680"/>
          </a:xfrm>
          <a:prstGeom prst="rect">
            <a:avLst/>
          </a:prstGeom>
          <a:noFill/>
          <a:ln/>
        </p:spPr>
        <p:txBody>
          <a:bodyPr wrap="square" lIns="0" tIns="0" rIns="0" bIns="0" rtlCol="0" anchor="ctr"/>
          <a:lstStyle/>
          <a:p>
            <a:pPr algn="ctr" indent="0" marL="0">
              <a:buNone/>
            </a:pPr>
            <a:r>
              <a:rPr lang="en-US" sz="900" b="1" dirty="0">
                <a:solidFill>
                  <a:srgbClr val="1E2761"/>
                </a:solidFill>
                <a:latin typeface="Arial" pitchFamily="34" charset="0"/>
                <a:ea typeface="Arial" pitchFamily="34" charset="-122"/>
                <a:cs typeface="Arial" pitchFamily="34" charset="-120"/>
              </a:rPr>
              <a:t>June 16–27, 2025</a:t>
            </a:r>
            <a:endParaRPr lang="en-US" sz="900" dirty="0"/>
          </a:p>
        </p:txBody>
      </p:sp>
      <p:sp>
        <p:nvSpPr>
          <p:cNvPr id="13" name="Text 11"/>
          <p:cNvSpPr/>
          <p:nvPr/>
        </p:nvSpPr>
        <p:spPr>
          <a:xfrm>
            <a:off x="1828800" y="2011680"/>
            <a:ext cx="6766560" cy="384048"/>
          </a:xfrm>
          <a:prstGeom prst="rect">
            <a:avLst/>
          </a:prstGeom>
          <a:noFill/>
          <a:ln/>
        </p:spPr>
        <p:txBody>
          <a:bodyPr wrap="square" lIns="0" tIns="0" rIns="0" bIns="0" rtlCol="0" anchor="ctr"/>
          <a:lstStyle/>
          <a:p>
            <a:pPr indent="0" marL="0">
              <a:buNone/>
            </a:pPr>
            <a:r>
              <a:rPr lang="en-US" sz="900" b="1" dirty="0">
                <a:solidFill>
                  <a:srgbClr val="1E2761"/>
                </a:solidFill>
                <a:latin typeface="Arial" pitchFamily="34" charset="0"/>
                <a:ea typeface="Arial" pitchFamily="34" charset="-122"/>
                <a:cs typeface="Arial" pitchFamily="34" charset="-120"/>
              </a:rPr>
              <a:t>Ivan: </a:t>
            </a:r>
            <a:pPr indent="0" marL="0">
              <a:buNone/>
            </a:pPr>
            <a:r>
              <a:rPr lang="en-US" sz="900" dirty="0">
                <a:solidFill>
                  <a:srgbClr val="222222"/>
                </a:solidFill>
                <a:latin typeface="Arial" pitchFamily="34" charset="0"/>
                <a:ea typeface="Arial" pitchFamily="34" charset="-122"/>
                <a:cs typeface="Arial" pitchFamily="34" charset="-120"/>
              </a:rPr>
              <a:t>Responded to repeated requests for advice. Made time to call despite busy schedule.</a:t>
            </a:r>
            <a:endParaRPr lang="en-US" sz="900" dirty="0"/>
          </a:p>
        </p:txBody>
      </p:sp>
      <p:sp>
        <p:nvSpPr>
          <p:cNvPr id="14" name="Text 12"/>
          <p:cNvSpPr/>
          <p:nvPr/>
        </p:nvSpPr>
        <p:spPr>
          <a:xfrm>
            <a:off x="1828800" y="2423160"/>
            <a:ext cx="6766560" cy="347472"/>
          </a:xfrm>
          <a:prstGeom prst="rect">
            <a:avLst/>
          </a:prstGeom>
          <a:noFill/>
          <a:ln/>
        </p:spPr>
        <p:txBody>
          <a:bodyPr wrap="square" lIns="0" tIns="0" rIns="0" bIns="0" rtlCol="0" anchor="ctr"/>
          <a:lstStyle/>
          <a:p>
            <a:pPr indent="0" marL="0">
              <a:buNone/>
            </a:pPr>
            <a:r>
              <a:rPr lang="en-US" sz="900" b="1" dirty="0">
                <a:solidFill>
                  <a:srgbClr val="990011"/>
                </a:solidFill>
                <a:latin typeface="Arial" pitchFamily="34" charset="0"/>
                <a:ea typeface="Arial" pitchFamily="34" charset="-122"/>
                <a:cs typeface="Arial" pitchFamily="34" charset="-120"/>
              </a:rPr>
              <a:t>Kevin's response: </a:t>
            </a:r>
            <a:pPr indent="0" marL="0">
              <a:buNone/>
            </a:pPr>
            <a:r>
              <a:rPr lang="en-US" sz="900" i="1" dirty="0">
                <a:solidFill>
                  <a:srgbClr val="990011"/>
                </a:solidFill>
                <a:latin typeface="Arial" pitchFamily="34" charset="0"/>
                <a:ea typeface="Arial" pitchFamily="34" charset="-122"/>
                <a:cs typeface="Arial" pitchFamily="34" charset="-120"/>
              </a:rPr>
              <a:t>"Ivan, kindly give me a call when you have a minute. I need help on something."</a:t>
            </a:r>
            <a:endParaRPr lang="en-US" sz="900" dirty="0"/>
          </a:p>
        </p:txBody>
      </p:sp>
      <p:sp>
        <p:nvSpPr>
          <p:cNvPr id="15" name="Shape 13"/>
          <p:cNvSpPr/>
          <p:nvPr/>
        </p:nvSpPr>
        <p:spPr>
          <a:xfrm>
            <a:off x="365760" y="2926080"/>
            <a:ext cx="8412480" cy="868680"/>
          </a:xfrm>
          <a:prstGeom prst="rect">
            <a:avLst/>
          </a:prstGeom>
          <a:solidFill>
            <a:srgbClr val="FFFFFF"/>
          </a:solidFill>
          <a:ln/>
          <a:effectLst>
            <a:outerShdw sx="100000" sy="100000" kx="0" ky="0" algn="bl" rotWithShape="0" blurRad="76200" dist="38100" dir="8100000">
              <a:srgbClr val="000000">
                <a:alpha val="10000"/>
              </a:srgbClr>
            </a:outerShdw>
          </a:effectLst>
        </p:spPr>
      </p:sp>
      <p:sp>
        <p:nvSpPr>
          <p:cNvPr id="16" name="Shape 14"/>
          <p:cNvSpPr/>
          <p:nvPr/>
        </p:nvSpPr>
        <p:spPr>
          <a:xfrm>
            <a:off x="365760" y="2926080"/>
            <a:ext cx="1371600" cy="868680"/>
          </a:xfrm>
          <a:prstGeom prst="rect">
            <a:avLst/>
          </a:prstGeom>
          <a:solidFill>
            <a:srgbClr val="1E2761"/>
          </a:solidFill>
          <a:ln/>
        </p:spPr>
      </p:sp>
      <p:sp>
        <p:nvSpPr>
          <p:cNvPr id="17" name="Text 15"/>
          <p:cNvSpPr/>
          <p:nvPr/>
        </p:nvSpPr>
        <p:spPr>
          <a:xfrm>
            <a:off x="365760" y="2926080"/>
            <a:ext cx="1371600" cy="868680"/>
          </a:xfrm>
          <a:prstGeom prst="rect">
            <a:avLst/>
          </a:prstGeom>
          <a:noFill/>
          <a:ln/>
        </p:spPr>
        <p:txBody>
          <a:bodyPr wrap="square" lIns="0" tIns="0" rIns="0" bIns="0" rtlCol="0" anchor="ctr"/>
          <a:lstStyle/>
          <a:p>
            <a:pPr algn="ctr" indent="0" marL="0">
              <a:buNone/>
            </a:pPr>
            <a:r>
              <a:rPr lang="en-US" sz="900" b="1" dirty="0">
                <a:solidFill>
                  <a:srgbClr val="FFFFFF"/>
                </a:solidFill>
                <a:latin typeface="Arial" pitchFamily="34" charset="0"/>
                <a:ea typeface="Arial" pitchFamily="34" charset="-122"/>
                <a:cs typeface="Arial" pitchFamily="34" charset="-120"/>
              </a:rPr>
              <a:t>Aug 4–8, 2025</a:t>
            </a:r>
            <a:endParaRPr lang="en-US" sz="900" dirty="0"/>
          </a:p>
        </p:txBody>
      </p:sp>
      <p:sp>
        <p:nvSpPr>
          <p:cNvPr id="18" name="Text 16"/>
          <p:cNvSpPr/>
          <p:nvPr/>
        </p:nvSpPr>
        <p:spPr>
          <a:xfrm>
            <a:off x="1828800" y="2971800"/>
            <a:ext cx="6766560" cy="384048"/>
          </a:xfrm>
          <a:prstGeom prst="rect">
            <a:avLst/>
          </a:prstGeom>
          <a:noFill/>
          <a:ln/>
        </p:spPr>
        <p:txBody>
          <a:bodyPr wrap="square" lIns="0" tIns="0" rIns="0" bIns="0" rtlCol="0" anchor="ctr"/>
          <a:lstStyle/>
          <a:p>
            <a:pPr indent="0" marL="0">
              <a:buNone/>
            </a:pPr>
            <a:r>
              <a:rPr lang="en-US" sz="900" b="1" dirty="0">
                <a:solidFill>
                  <a:srgbClr val="1E2761"/>
                </a:solidFill>
                <a:latin typeface="Arial" pitchFamily="34" charset="0"/>
                <a:ea typeface="Arial" pitchFamily="34" charset="-122"/>
                <a:cs typeface="Arial" pitchFamily="34" charset="-120"/>
              </a:rPr>
              <a:t>Ivan: </a:t>
            </a:r>
            <a:pPr indent="0" marL="0">
              <a:buNone/>
            </a:pPr>
            <a:r>
              <a:rPr lang="en-US" sz="900" dirty="0">
                <a:solidFill>
                  <a:srgbClr val="222222"/>
                </a:solidFill>
                <a:latin typeface="Arial" pitchFamily="34" charset="0"/>
                <a:ea typeface="Arial" pitchFamily="34" charset="-122"/>
                <a:cs typeface="Arial" pitchFamily="34" charset="-120"/>
              </a:rPr>
              <a:t>Provided EV charger revenue strategy. Proposed robotic mowers to save $40–50K/year. Toured property with Kevin. Located files on office computer.</a:t>
            </a:r>
            <a:endParaRPr lang="en-US" sz="900" dirty="0"/>
          </a:p>
        </p:txBody>
      </p:sp>
      <p:sp>
        <p:nvSpPr>
          <p:cNvPr id="19" name="Text 17"/>
          <p:cNvSpPr/>
          <p:nvPr/>
        </p:nvSpPr>
        <p:spPr>
          <a:xfrm>
            <a:off x="1828800" y="3383280"/>
            <a:ext cx="6766560" cy="347472"/>
          </a:xfrm>
          <a:prstGeom prst="rect">
            <a:avLst/>
          </a:prstGeom>
          <a:noFill/>
          <a:ln/>
        </p:spPr>
        <p:txBody>
          <a:bodyPr wrap="square" lIns="0" tIns="0" rIns="0" bIns="0" rtlCol="0" anchor="ctr"/>
          <a:lstStyle/>
          <a:p>
            <a:pPr indent="0" marL="0">
              <a:buNone/>
            </a:pPr>
            <a:r>
              <a:rPr lang="en-US" sz="900" b="1" dirty="0">
                <a:solidFill>
                  <a:srgbClr val="990011"/>
                </a:solidFill>
                <a:latin typeface="Arial" pitchFamily="34" charset="0"/>
                <a:ea typeface="Arial" pitchFamily="34" charset="-122"/>
                <a:cs typeface="Arial" pitchFamily="34" charset="-120"/>
              </a:rPr>
              <a:t>Kevin's response: </a:t>
            </a:r>
            <a:pPr indent="0" marL="0">
              <a:buNone/>
            </a:pPr>
            <a:r>
              <a:rPr lang="en-US" sz="900" i="1" dirty="0">
                <a:solidFill>
                  <a:srgbClr val="990011"/>
                </a:solidFill>
                <a:latin typeface="Arial" pitchFamily="34" charset="0"/>
                <a:ea typeface="Arial" pitchFamily="34" charset="-122"/>
                <a:cs typeface="Arial" pitchFamily="34" charset="-120"/>
              </a:rPr>
              <a:t>"That's a great point, Ivan. Thank you." / "I love it. I am in."</a:t>
            </a:r>
            <a:endParaRPr lang="en-US" sz="900" dirty="0"/>
          </a:p>
        </p:txBody>
      </p:sp>
      <p:sp>
        <p:nvSpPr>
          <p:cNvPr id="20" name="Shape 18"/>
          <p:cNvSpPr/>
          <p:nvPr/>
        </p:nvSpPr>
        <p:spPr>
          <a:xfrm>
            <a:off x="365760" y="3886200"/>
            <a:ext cx="8412480" cy="868680"/>
          </a:xfrm>
          <a:prstGeom prst="rect">
            <a:avLst/>
          </a:prstGeom>
          <a:solidFill>
            <a:srgbClr val="FFFFFF"/>
          </a:solidFill>
          <a:ln/>
          <a:effectLst>
            <a:outerShdw sx="100000" sy="100000" kx="0" ky="0" algn="bl" rotWithShape="0" blurRad="76200" dist="38100" dir="8100000">
              <a:srgbClr val="000000">
                <a:alpha val="10000"/>
              </a:srgbClr>
            </a:outerShdw>
          </a:effectLst>
        </p:spPr>
      </p:sp>
      <p:sp>
        <p:nvSpPr>
          <p:cNvPr id="21" name="Shape 19"/>
          <p:cNvSpPr/>
          <p:nvPr/>
        </p:nvSpPr>
        <p:spPr>
          <a:xfrm>
            <a:off x="365760" y="3886200"/>
            <a:ext cx="1371600" cy="868680"/>
          </a:xfrm>
          <a:prstGeom prst="rect">
            <a:avLst/>
          </a:prstGeom>
          <a:solidFill>
            <a:srgbClr val="E8EDF5"/>
          </a:solidFill>
          <a:ln/>
        </p:spPr>
      </p:sp>
      <p:sp>
        <p:nvSpPr>
          <p:cNvPr id="22" name="Text 20"/>
          <p:cNvSpPr/>
          <p:nvPr/>
        </p:nvSpPr>
        <p:spPr>
          <a:xfrm>
            <a:off x="365760" y="3886200"/>
            <a:ext cx="1371600" cy="868680"/>
          </a:xfrm>
          <a:prstGeom prst="rect">
            <a:avLst/>
          </a:prstGeom>
          <a:noFill/>
          <a:ln/>
        </p:spPr>
        <p:txBody>
          <a:bodyPr wrap="square" lIns="0" tIns="0" rIns="0" bIns="0" rtlCol="0" anchor="ctr"/>
          <a:lstStyle/>
          <a:p>
            <a:pPr algn="ctr" indent="0" marL="0">
              <a:buNone/>
            </a:pPr>
            <a:r>
              <a:rPr lang="en-US" sz="900" b="1" dirty="0">
                <a:solidFill>
                  <a:srgbClr val="1E2761"/>
                </a:solidFill>
                <a:latin typeface="Arial" pitchFamily="34" charset="0"/>
                <a:ea typeface="Arial" pitchFamily="34" charset="-122"/>
                <a:cs typeface="Arial" pitchFamily="34" charset="-120"/>
              </a:rPr>
              <a:t>April 1, 2025</a:t>
            </a:r>
            <a:endParaRPr lang="en-US" sz="900" dirty="0"/>
          </a:p>
        </p:txBody>
      </p:sp>
      <p:sp>
        <p:nvSpPr>
          <p:cNvPr id="23" name="Text 21"/>
          <p:cNvSpPr/>
          <p:nvPr/>
        </p:nvSpPr>
        <p:spPr>
          <a:xfrm>
            <a:off x="1828800" y="3931920"/>
            <a:ext cx="6766560" cy="384048"/>
          </a:xfrm>
          <a:prstGeom prst="rect">
            <a:avLst/>
          </a:prstGeom>
          <a:noFill/>
          <a:ln/>
        </p:spPr>
        <p:txBody>
          <a:bodyPr wrap="square" lIns="0" tIns="0" rIns="0" bIns="0" rtlCol="0" anchor="ctr"/>
          <a:lstStyle/>
          <a:p>
            <a:pPr indent="0" marL="0">
              <a:buNone/>
            </a:pPr>
            <a:r>
              <a:rPr lang="en-US" sz="900" b="1" dirty="0">
                <a:solidFill>
                  <a:srgbClr val="1E2761"/>
                </a:solidFill>
                <a:latin typeface="Arial" pitchFamily="34" charset="0"/>
                <a:ea typeface="Arial" pitchFamily="34" charset="-122"/>
                <a:cs typeface="Arial" pitchFamily="34" charset="-120"/>
              </a:rPr>
              <a:t>Ivan: </a:t>
            </a:r>
            <a:pPr indent="0" marL="0">
              <a:buNone/>
            </a:pPr>
            <a:r>
              <a:rPr lang="en-US" sz="900" dirty="0">
                <a:solidFill>
                  <a:srgbClr val="222222"/>
                </a:solidFill>
                <a:latin typeface="Arial" pitchFamily="34" charset="0"/>
                <a:ea typeface="Arial" pitchFamily="34" charset="-122"/>
                <a:cs typeface="Arial" pitchFamily="34" charset="-120"/>
              </a:rPr>
              <a:t>Explained maintenance disposal procedures and prior practices in detail.</a:t>
            </a:r>
            <a:endParaRPr lang="en-US" sz="900" dirty="0"/>
          </a:p>
        </p:txBody>
      </p:sp>
      <p:sp>
        <p:nvSpPr>
          <p:cNvPr id="24" name="Text 22"/>
          <p:cNvSpPr/>
          <p:nvPr/>
        </p:nvSpPr>
        <p:spPr>
          <a:xfrm>
            <a:off x="1828800" y="4343400"/>
            <a:ext cx="6766560" cy="347472"/>
          </a:xfrm>
          <a:prstGeom prst="rect">
            <a:avLst/>
          </a:prstGeom>
          <a:noFill/>
          <a:ln/>
        </p:spPr>
        <p:txBody>
          <a:bodyPr wrap="square" lIns="0" tIns="0" rIns="0" bIns="0" rtlCol="0" anchor="ctr"/>
          <a:lstStyle/>
          <a:p>
            <a:pPr indent="0" marL="0">
              <a:buNone/>
            </a:pPr>
            <a:r>
              <a:rPr lang="en-US" sz="900" b="1" dirty="0">
                <a:solidFill>
                  <a:srgbClr val="990011"/>
                </a:solidFill>
                <a:latin typeface="Arial" pitchFamily="34" charset="0"/>
                <a:ea typeface="Arial" pitchFamily="34" charset="-122"/>
                <a:cs typeface="Arial" pitchFamily="34" charset="-120"/>
              </a:rPr>
              <a:t>Kevin's response: </a:t>
            </a:r>
            <a:pPr indent="0" marL="0">
              <a:buNone/>
            </a:pPr>
            <a:r>
              <a:rPr lang="en-US" sz="900" i="1" dirty="0">
                <a:solidFill>
                  <a:srgbClr val="990011"/>
                </a:solidFill>
                <a:latin typeface="Arial" pitchFamily="34" charset="0"/>
                <a:ea typeface="Arial" pitchFamily="34" charset="-122"/>
                <a:cs typeface="Arial" pitchFamily="34" charset="-120"/>
              </a:rPr>
              <a:t>"Very helpful. Thank you, Ivan. I'll have maintenance do that as well."</a:t>
            </a:r>
            <a:endParaRPr lang="en-US" sz="900" dirty="0"/>
          </a:p>
        </p:txBody>
      </p:sp>
      <p:sp>
        <p:nvSpPr>
          <p:cNvPr id="25" name="Shape 23"/>
          <p:cNvSpPr/>
          <p:nvPr/>
        </p:nvSpPr>
        <p:spPr>
          <a:xfrm>
            <a:off x="365760" y="4892040"/>
            <a:ext cx="8412480" cy="64008"/>
          </a:xfrm>
          <a:prstGeom prst="rect">
            <a:avLst/>
          </a:prstGeom>
          <a:solidFill>
            <a:srgbClr val="990011"/>
          </a:solidFill>
          <a:ln/>
        </p:spPr>
      </p:sp>
      <p:sp>
        <p:nvSpPr>
          <p:cNvPr id="26" name="Shape 24"/>
          <p:cNvSpPr/>
          <p:nvPr/>
        </p:nvSpPr>
        <p:spPr>
          <a:xfrm>
            <a:off x="0" y="5079492"/>
            <a:ext cx="9144000" cy="64008"/>
          </a:xfrm>
          <a:prstGeom prst="rect">
            <a:avLst/>
          </a:prstGeom>
          <a:solidFill>
            <a:srgbClr val="1E2761"/>
          </a:solidFill>
          <a:ln/>
        </p:spPr>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1E2761"/>
          </a:solidFill>
          <a:ln/>
        </p:spPr>
      </p:sp>
      <p:sp>
        <p:nvSpPr>
          <p:cNvPr id="3" name="Text 1"/>
          <p:cNvSpPr/>
          <p:nvPr/>
        </p:nvSpPr>
        <p:spPr>
          <a:xfrm>
            <a:off x="457200" y="182880"/>
            <a:ext cx="8229600" cy="457200"/>
          </a:xfrm>
          <a:prstGeom prst="rect">
            <a:avLst/>
          </a:prstGeom>
          <a:noFill/>
          <a:ln/>
        </p:spPr>
        <p:txBody>
          <a:bodyPr wrap="square" lIns="0" tIns="0" rIns="0" bIns="0" rtlCol="0" anchor="ctr"/>
          <a:lstStyle/>
          <a:p>
            <a:pPr indent="0" marL="0">
              <a:buNone/>
            </a:pPr>
            <a:r>
              <a:rPr lang="en-US" sz="2200" dirty="0">
                <a:solidFill>
                  <a:srgbClr val="1E2761"/>
                </a:solidFill>
                <a:latin typeface="Arial Black" pitchFamily="34" charset="0"/>
                <a:ea typeface="Arial Black" pitchFamily="34" charset="-122"/>
                <a:cs typeface="Arial Black" pitchFamily="34" charset="-120"/>
              </a:rPr>
              <a:t>COOPERATION vs MISREPRESENTATION</a:t>
            </a:r>
            <a:endParaRPr lang="en-US" sz="2200" dirty="0"/>
          </a:p>
        </p:txBody>
      </p:sp>
      <p:sp>
        <p:nvSpPr>
          <p:cNvPr id="4" name="Text 2"/>
          <p:cNvSpPr/>
          <p:nvPr/>
        </p:nvSpPr>
        <p:spPr>
          <a:xfrm>
            <a:off x="457200" y="594360"/>
            <a:ext cx="8229600" cy="274320"/>
          </a:xfrm>
          <a:prstGeom prst="rect">
            <a:avLst/>
          </a:prstGeom>
          <a:noFill/>
          <a:ln/>
        </p:spPr>
        <p:txBody>
          <a:bodyPr wrap="square" lIns="0" tIns="0" rIns="0" bIns="0" rtlCol="0" anchor="ctr"/>
          <a:lstStyle/>
          <a:p>
            <a:pPr indent="0" marL="0">
              <a:buNone/>
            </a:pPr>
            <a:r>
              <a:rPr lang="en-US" sz="1100" i="1" dirty="0">
                <a:solidFill>
                  <a:srgbClr val="666666"/>
                </a:solidFill>
                <a:latin typeface="Arial" pitchFamily="34" charset="0"/>
                <a:ea typeface="Arial" pitchFamily="34" charset="-122"/>
                <a:cs typeface="Arial" pitchFamily="34" charset="-120"/>
              </a:rPr>
              <a:t>Kevin repeatedly asked me for help — then told the community I wasn't cooperating</a:t>
            </a:r>
            <a:endParaRPr lang="en-US" sz="1100" dirty="0"/>
          </a:p>
        </p:txBody>
      </p:sp>
      <p:sp>
        <p:nvSpPr>
          <p:cNvPr id="5" name="Shape 3"/>
          <p:cNvSpPr/>
          <p:nvPr/>
        </p:nvSpPr>
        <p:spPr>
          <a:xfrm>
            <a:off x="365760" y="1005840"/>
            <a:ext cx="4023360" cy="365760"/>
          </a:xfrm>
          <a:prstGeom prst="rect">
            <a:avLst/>
          </a:prstGeom>
          <a:solidFill>
            <a:srgbClr val="1E2761"/>
          </a:solidFill>
          <a:ln/>
        </p:spPr>
      </p:sp>
      <p:sp>
        <p:nvSpPr>
          <p:cNvPr id="6" name="Text 4"/>
          <p:cNvSpPr/>
          <p:nvPr/>
        </p:nvSpPr>
        <p:spPr>
          <a:xfrm>
            <a:off x="365760" y="1005840"/>
            <a:ext cx="4023360" cy="365760"/>
          </a:xfrm>
          <a:prstGeom prst="rect">
            <a:avLst/>
          </a:prstGeom>
          <a:noFill/>
          <a:ln/>
        </p:spPr>
        <p:txBody>
          <a:bodyPr wrap="square" rtlCol="0" anchor="ctr"/>
          <a:lstStyle/>
          <a:p>
            <a:pPr algn="ctr" indent="0" marL="0">
              <a:buNone/>
            </a:pPr>
            <a:r>
              <a:rPr lang="en-US" sz="1200" b="1" dirty="0">
                <a:solidFill>
                  <a:srgbClr val="FFFFFF"/>
                </a:solidFill>
                <a:latin typeface="Arial" pitchFamily="34" charset="0"/>
                <a:ea typeface="Arial" pitchFamily="34" charset="-122"/>
                <a:cs typeface="Arial" pitchFamily="34" charset="-120"/>
              </a:rPr>
              <a:t>WHAT I ACTUALLY DID (documented)</a:t>
            </a:r>
            <a:endParaRPr lang="en-US" sz="1200" dirty="0"/>
          </a:p>
        </p:txBody>
      </p:sp>
      <p:sp>
        <p:nvSpPr>
          <p:cNvPr id="7" name="Shape 5"/>
          <p:cNvSpPr/>
          <p:nvPr/>
        </p:nvSpPr>
        <p:spPr>
          <a:xfrm>
            <a:off x="365760" y="1463040"/>
            <a:ext cx="4023360" cy="347472"/>
          </a:xfrm>
          <a:prstGeom prst="rect">
            <a:avLst/>
          </a:prstGeom>
          <a:solidFill>
            <a:srgbClr val="F0F4F8"/>
          </a:solidFill>
          <a:ln/>
        </p:spPr>
      </p:sp>
      <p:sp>
        <p:nvSpPr>
          <p:cNvPr id="8" name="Text 6"/>
          <p:cNvSpPr/>
          <p:nvPr/>
        </p:nvSpPr>
        <p:spPr>
          <a:xfrm>
            <a:off x="502920" y="1463040"/>
            <a:ext cx="3749040" cy="347472"/>
          </a:xfrm>
          <a:prstGeom prst="rect">
            <a:avLst/>
          </a:prstGeom>
          <a:noFill/>
          <a:ln/>
        </p:spPr>
        <p:txBody>
          <a:bodyPr wrap="square" lIns="0" tIns="0" rIns="0" bIns="0" rtlCol="0" anchor="ctr"/>
          <a:lstStyle/>
          <a:p>
            <a:pPr indent="0" marL="0">
              <a:buNone/>
            </a:pPr>
            <a:r>
              <a:rPr lang="en-US" sz="900" dirty="0">
                <a:solidFill>
                  <a:srgbClr val="222222"/>
                </a:solidFill>
                <a:latin typeface="Arial" pitchFamily="34" charset="0"/>
                <a:ea typeface="Arial" pitchFamily="34" charset="-122"/>
                <a:cs typeface="Arial" pitchFamily="34" charset="-120"/>
              </a:rPr>
              <a:t>Fixed EV charger on-site and filed repair ticket</a:t>
            </a:r>
            <a:endParaRPr lang="en-US" sz="900" dirty="0"/>
          </a:p>
        </p:txBody>
      </p:sp>
      <p:sp>
        <p:nvSpPr>
          <p:cNvPr id="9" name="Shape 7"/>
          <p:cNvSpPr/>
          <p:nvPr/>
        </p:nvSpPr>
        <p:spPr>
          <a:xfrm>
            <a:off x="365760" y="1865376"/>
            <a:ext cx="4023360" cy="347472"/>
          </a:xfrm>
          <a:prstGeom prst="rect">
            <a:avLst/>
          </a:prstGeom>
          <a:solidFill>
            <a:srgbClr val="FFFFFF"/>
          </a:solidFill>
          <a:ln/>
        </p:spPr>
      </p:sp>
      <p:sp>
        <p:nvSpPr>
          <p:cNvPr id="10" name="Text 8"/>
          <p:cNvSpPr/>
          <p:nvPr/>
        </p:nvSpPr>
        <p:spPr>
          <a:xfrm>
            <a:off x="502920" y="1865376"/>
            <a:ext cx="3749040" cy="347472"/>
          </a:xfrm>
          <a:prstGeom prst="rect">
            <a:avLst/>
          </a:prstGeom>
          <a:noFill/>
          <a:ln/>
        </p:spPr>
        <p:txBody>
          <a:bodyPr wrap="square" lIns="0" tIns="0" rIns="0" bIns="0" rtlCol="0" anchor="ctr"/>
          <a:lstStyle/>
          <a:p>
            <a:pPr indent="0" marL="0">
              <a:buNone/>
            </a:pPr>
            <a:r>
              <a:rPr lang="en-US" sz="900" dirty="0">
                <a:solidFill>
                  <a:srgbClr val="222222"/>
                </a:solidFill>
                <a:latin typeface="Arial" pitchFamily="34" charset="0"/>
                <a:ea typeface="Arial" pitchFamily="34" charset="-122"/>
                <a:cs typeface="Arial" pitchFamily="34" charset="-120"/>
              </a:rPr>
              <a:t>Provided detailed landscaping specs (40 cuts/yr, trimming, weed &amp; feed schedules)</a:t>
            </a:r>
            <a:endParaRPr lang="en-US" sz="900" dirty="0"/>
          </a:p>
        </p:txBody>
      </p:sp>
      <p:sp>
        <p:nvSpPr>
          <p:cNvPr id="11" name="Shape 9"/>
          <p:cNvSpPr/>
          <p:nvPr/>
        </p:nvSpPr>
        <p:spPr>
          <a:xfrm>
            <a:off x="365760" y="2267712"/>
            <a:ext cx="4023360" cy="347472"/>
          </a:xfrm>
          <a:prstGeom prst="rect">
            <a:avLst/>
          </a:prstGeom>
          <a:solidFill>
            <a:srgbClr val="F0F4F8"/>
          </a:solidFill>
          <a:ln/>
        </p:spPr>
      </p:sp>
      <p:sp>
        <p:nvSpPr>
          <p:cNvPr id="12" name="Text 10"/>
          <p:cNvSpPr/>
          <p:nvPr/>
        </p:nvSpPr>
        <p:spPr>
          <a:xfrm>
            <a:off x="502920" y="2267712"/>
            <a:ext cx="3749040" cy="347472"/>
          </a:xfrm>
          <a:prstGeom prst="rect">
            <a:avLst/>
          </a:prstGeom>
          <a:noFill/>
          <a:ln/>
        </p:spPr>
        <p:txBody>
          <a:bodyPr wrap="square" lIns="0" tIns="0" rIns="0" bIns="0" rtlCol="0" anchor="ctr"/>
          <a:lstStyle/>
          <a:p>
            <a:pPr indent="0" marL="0">
              <a:buNone/>
            </a:pPr>
            <a:r>
              <a:rPr lang="en-US" sz="900" dirty="0">
                <a:solidFill>
                  <a:srgbClr val="222222"/>
                </a:solidFill>
                <a:latin typeface="Arial" pitchFamily="34" charset="0"/>
                <a:ea typeface="Arial" pitchFamily="34" charset="-122"/>
                <a:cs typeface="Arial" pitchFamily="34" charset="-120"/>
              </a:rPr>
              <a:t>Proposed robotic mowers to save $40–50K/year — researched vendors</a:t>
            </a:r>
            <a:endParaRPr lang="en-US" sz="900" dirty="0"/>
          </a:p>
        </p:txBody>
      </p:sp>
      <p:sp>
        <p:nvSpPr>
          <p:cNvPr id="13" name="Shape 11"/>
          <p:cNvSpPr/>
          <p:nvPr/>
        </p:nvSpPr>
        <p:spPr>
          <a:xfrm>
            <a:off x="365760" y="2670048"/>
            <a:ext cx="4023360" cy="347472"/>
          </a:xfrm>
          <a:prstGeom prst="rect">
            <a:avLst/>
          </a:prstGeom>
          <a:solidFill>
            <a:srgbClr val="FFFFFF"/>
          </a:solidFill>
          <a:ln/>
        </p:spPr>
      </p:sp>
      <p:sp>
        <p:nvSpPr>
          <p:cNvPr id="14" name="Text 12"/>
          <p:cNvSpPr/>
          <p:nvPr/>
        </p:nvSpPr>
        <p:spPr>
          <a:xfrm>
            <a:off x="502920" y="2670048"/>
            <a:ext cx="3749040" cy="347472"/>
          </a:xfrm>
          <a:prstGeom prst="rect">
            <a:avLst/>
          </a:prstGeom>
          <a:noFill/>
          <a:ln/>
        </p:spPr>
        <p:txBody>
          <a:bodyPr wrap="square" lIns="0" tIns="0" rIns="0" bIns="0" rtlCol="0" anchor="ctr"/>
          <a:lstStyle/>
          <a:p>
            <a:pPr indent="0" marL="0">
              <a:buNone/>
            </a:pPr>
            <a:r>
              <a:rPr lang="en-US" sz="900" dirty="0">
                <a:solidFill>
                  <a:srgbClr val="222222"/>
                </a:solidFill>
                <a:latin typeface="Arial" pitchFamily="34" charset="0"/>
                <a:ea typeface="Arial" pitchFamily="34" charset="-122"/>
                <a:cs typeface="Arial" pitchFamily="34" charset="-120"/>
              </a:rPr>
              <a:t>Toured property in golf carts with Kevin to inspect conditions</a:t>
            </a:r>
            <a:endParaRPr lang="en-US" sz="900" dirty="0"/>
          </a:p>
        </p:txBody>
      </p:sp>
      <p:sp>
        <p:nvSpPr>
          <p:cNvPr id="15" name="Shape 13"/>
          <p:cNvSpPr/>
          <p:nvPr/>
        </p:nvSpPr>
        <p:spPr>
          <a:xfrm>
            <a:off x="365760" y="3072384"/>
            <a:ext cx="4023360" cy="347472"/>
          </a:xfrm>
          <a:prstGeom prst="rect">
            <a:avLst/>
          </a:prstGeom>
          <a:solidFill>
            <a:srgbClr val="F0F4F8"/>
          </a:solidFill>
          <a:ln/>
        </p:spPr>
      </p:sp>
      <p:sp>
        <p:nvSpPr>
          <p:cNvPr id="16" name="Text 14"/>
          <p:cNvSpPr/>
          <p:nvPr/>
        </p:nvSpPr>
        <p:spPr>
          <a:xfrm>
            <a:off x="502920" y="3072384"/>
            <a:ext cx="3749040" cy="347472"/>
          </a:xfrm>
          <a:prstGeom prst="rect">
            <a:avLst/>
          </a:prstGeom>
          <a:noFill/>
          <a:ln/>
        </p:spPr>
        <p:txBody>
          <a:bodyPr wrap="square" lIns="0" tIns="0" rIns="0" bIns="0" rtlCol="0" anchor="ctr"/>
          <a:lstStyle/>
          <a:p>
            <a:pPr indent="0" marL="0">
              <a:buNone/>
            </a:pPr>
            <a:r>
              <a:rPr lang="en-US" sz="900" dirty="0">
                <a:solidFill>
                  <a:srgbClr val="222222"/>
                </a:solidFill>
                <a:latin typeface="Arial" pitchFamily="34" charset="0"/>
                <a:ea typeface="Arial" pitchFamily="34" charset="-122"/>
                <a:cs typeface="Arial" pitchFamily="34" charset="-120"/>
              </a:rPr>
              <a:t>Explained maintenance procedures and located office files</a:t>
            </a:r>
            <a:endParaRPr lang="en-US" sz="900" dirty="0"/>
          </a:p>
        </p:txBody>
      </p:sp>
      <p:sp>
        <p:nvSpPr>
          <p:cNvPr id="17" name="Shape 15"/>
          <p:cNvSpPr/>
          <p:nvPr/>
        </p:nvSpPr>
        <p:spPr>
          <a:xfrm>
            <a:off x="365760" y="3474720"/>
            <a:ext cx="4023360" cy="347472"/>
          </a:xfrm>
          <a:prstGeom prst="rect">
            <a:avLst/>
          </a:prstGeom>
          <a:solidFill>
            <a:srgbClr val="FFFFFF"/>
          </a:solidFill>
          <a:ln/>
        </p:spPr>
      </p:sp>
      <p:sp>
        <p:nvSpPr>
          <p:cNvPr id="18" name="Text 16"/>
          <p:cNvSpPr/>
          <p:nvPr/>
        </p:nvSpPr>
        <p:spPr>
          <a:xfrm>
            <a:off x="502920" y="3474720"/>
            <a:ext cx="3749040" cy="347472"/>
          </a:xfrm>
          <a:prstGeom prst="rect">
            <a:avLst/>
          </a:prstGeom>
          <a:noFill/>
          <a:ln/>
        </p:spPr>
        <p:txBody>
          <a:bodyPr wrap="square" lIns="0" tIns="0" rIns="0" bIns="0" rtlCol="0" anchor="ctr"/>
          <a:lstStyle/>
          <a:p>
            <a:pPr indent="0" marL="0">
              <a:buNone/>
            </a:pPr>
            <a:r>
              <a:rPr lang="en-US" sz="900" dirty="0">
                <a:solidFill>
                  <a:srgbClr val="222222"/>
                </a:solidFill>
                <a:latin typeface="Arial" pitchFamily="34" charset="0"/>
                <a:ea typeface="Arial" pitchFamily="34" charset="-122"/>
                <a:cs typeface="Arial" pitchFamily="34" charset="-120"/>
              </a:rPr>
              <a:t>Provided EV charger revenue optimization strategy</a:t>
            </a:r>
            <a:endParaRPr lang="en-US" sz="900" dirty="0"/>
          </a:p>
        </p:txBody>
      </p:sp>
      <p:sp>
        <p:nvSpPr>
          <p:cNvPr id="19" name="Shape 17"/>
          <p:cNvSpPr/>
          <p:nvPr/>
        </p:nvSpPr>
        <p:spPr>
          <a:xfrm>
            <a:off x="365760" y="3877056"/>
            <a:ext cx="4023360" cy="347472"/>
          </a:xfrm>
          <a:prstGeom prst="rect">
            <a:avLst/>
          </a:prstGeom>
          <a:solidFill>
            <a:srgbClr val="F0F4F8"/>
          </a:solidFill>
          <a:ln/>
        </p:spPr>
      </p:sp>
      <p:sp>
        <p:nvSpPr>
          <p:cNvPr id="20" name="Text 18"/>
          <p:cNvSpPr/>
          <p:nvPr/>
        </p:nvSpPr>
        <p:spPr>
          <a:xfrm>
            <a:off x="502920" y="3877056"/>
            <a:ext cx="3749040" cy="347472"/>
          </a:xfrm>
          <a:prstGeom prst="rect">
            <a:avLst/>
          </a:prstGeom>
          <a:noFill/>
          <a:ln/>
        </p:spPr>
        <p:txBody>
          <a:bodyPr wrap="square" lIns="0" tIns="0" rIns="0" bIns="0" rtlCol="0" anchor="ctr"/>
          <a:lstStyle/>
          <a:p>
            <a:pPr indent="0" marL="0">
              <a:buNone/>
            </a:pPr>
            <a:r>
              <a:rPr lang="en-US" sz="900" dirty="0">
                <a:solidFill>
                  <a:srgbClr val="222222"/>
                </a:solidFill>
                <a:latin typeface="Arial" pitchFamily="34" charset="0"/>
                <a:ea typeface="Arial" pitchFamily="34" charset="-122"/>
                <a:cs typeface="Arial" pitchFamily="34" charset="-120"/>
              </a:rPr>
              <a:t>Filed formal records request when transparency stopped</a:t>
            </a:r>
            <a:endParaRPr lang="en-US" sz="900" dirty="0"/>
          </a:p>
        </p:txBody>
      </p:sp>
      <p:sp>
        <p:nvSpPr>
          <p:cNvPr id="21" name="Shape 19"/>
          <p:cNvSpPr/>
          <p:nvPr/>
        </p:nvSpPr>
        <p:spPr>
          <a:xfrm>
            <a:off x="365760" y="4279392"/>
            <a:ext cx="4023360" cy="347472"/>
          </a:xfrm>
          <a:prstGeom prst="rect">
            <a:avLst/>
          </a:prstGeom>
          <a:solidFill>
            <a:srgbClr val="FFFFFF"/>
          </a:solidFill>
          <a:ln/>
        </p:spPr>
      </p:sp>
      <p:sp>
        <p:nvSpPr>
          <p:cNvPr id="22" name="Text 20"/>
          <p:cNvSpPr/>
          <p:nvPr/>
        </p:nvSpPr>
        <p:spPr>
          <a:xfrm>
            <a:off x="502920" y="4279392"/>
            <a:ext cx="3749040" cy="347472"/>
          </a:xfrm>
          <a:prstGeom prst="rect">
            <a:avLst/>
          </a:prstGeom>
          <a:noFill/>
          <a:ln/>
        </p:spPr>
        <p:txBody>
          <a:bodyPr wrap="square" lIns="0" tIns="0" rIns="0" bIns="0" rtlCol="0" anchor="ctr"/>
          <a:lstStyle/>
          <a:p>
            <a:pPr indent="0" marL="0">
              <a:buNone/>
            </a:pPr>
            <a:r>
              <a:rPr lang="en-US" sz="900" dirty="0">
                <a:solidFill>
                  <a:srgbClr val="222222"/>
                </a:solidFill>
                <a:latin typeface="Arial" pitchFamily="34" charset="0"/>
                <a:ea typeface="Arial" pitchFamily="34" charset="-122"/>
                <a:cs typeface="Arial" pitchFamily="34" charset="-120"/>
              </a:rPr>
              <a:t>Prepared detailed transition plan for incoming board</a:t>
            </a:r>
            <a:endParaRPr lang="en-US" sz="900" dirty="0"/>
          </a:p>
        </p:txBody>
      </p:sp>
      <p:sp>
        <p:nvSpPr>
          <p:cNvPr id="23" name="Shape 21"/>
          <p:cNvSpPr/>
          <p:nvPr/>
        </p:nvSpPr>
        <p:spPr>
          <a:xfrm>
            <a:off x="4754880" y="1005840"/>
            <a:ext cx="4023360" cy="365760"/>
          </a:xfrm>
          <a:prstGeom prst="rect">
            <a:avLst/>
          </a:prstGeom>
          <a:solidFill>
            <a:srgbClr val="990011"/>
          </a:solidFill>
          <a:ln/>
        </p:spPr>
      </p:sp>
      <p:sp>
        <p:nvSpPr>
          <p:cNvPr id="24" name="Text 22"/>
          <p:cNvSpPr/>
          <p:nvPr/>
        </p:nvSpPr>
        <p:spPr>
          <a:xfrm>
            <a:off x="4754880" y="1005840"/>
            <a:ext cx="4023360" cy="365760"/>
          </a:xfrm>
          <a:prstGeom prst="rect">
            <a:avLst/>
          </a:prstGeom>
          <a:noFill/>
          <a:ln/>
        </p:spPr>
        <p:txBody>
          <a:bodyPr wrap="square" rtlCol="0" anchor="ctr"/>
          <a:lstStyle/>
          <a:p>
            <a:pPr algn="ctr" indent="0" marL="0">
              <a:buNone/>
            </a:pPr>
            <a:r>
              <a:rPr lang="en-US" sz="1200" b="1" dirty="0">
                <a:solidFill>
                  <a:srgbClr val="FFFFFF"/>
                </a:solidFill>
                <a:latin typeface="Arial" pitchFamily="34" charset="0"/>
                <a:ea typeface="Arial" pitchFamily="34" charset="-122"/>
                <a:cs typeface="Arial" pitchFamily="34" charset="-120"/>
              </a:rPr>
              <a:t>WHAT KEVIN TOLD THE COMMUNITY</a:t>
            </a:r>
            <a:endParaRPr lang="en-US" sz="1200" dirty="0"/>
          </a:p>
        </p:txBody>
      </p:sp>
      <p:sp>
        <p:nvSpPr>
          <p:cNvPr id="25" name="Shape 23"/>
          <p:cNvSpPr/>
          <p:nvPr/>
        </p:nvSpPr>
        <p:spPr>
          <a:xfrm>
            <a:off x="4754880" y="1463040"/>
            <a:ext cx="4023360" cy="713232"/>
          </a:xfrm>
          <a:prstGeom prst="rect">
            <a:avLst/>
          </a:prstGeom>
          <a:solidFill>
            <a:srgbClr val="FFF8F8"/>
          </a:solidFill>
          <a:ln/>
        </p:spPr>
      </p:sp>
      <p:sp>
        <p:nvSpPr>
          <p:cNvPr id="26" name="Shape 24"/>
          <p:cNvSpPr/>
          <p:nvPr/>
        </p:nvSpPr>
        <p:spPr>
          <a:xfrm>
            <a:off x="4754880" y="1463040"/>
            <a:ext cx="54864" cy="713232"/>
          </a:xfrm>
          <a:prstGeom prst="rect">
            <a:avLst/>
          </a:prstGeom>
          <a:solidFill>
            <a:srgbClr val="990011"/>
          </a:solidFill>
          <a:ln/>
        </p:spPr>
      </p:sp>
      <p:sp>
        <p:nvSpPr>
          <p:cNvPr id="27" name="Text 25"/>
          <p:cNvSpPr/>
          <p:nvPr/>
        </p:nvSpPr>
        <p:spPr>
          <a:xfrm>
            <a:off x="4937760" y="1508760"/>
            <a:ext cx="3703320" cy="411480"/>
          </a:xfrm>
          <a:prstGeom prst="rect">
            <a:avLst/>
          </a:prstGeom>
          <a:noFill/>
          <a:ln/>
        </p:spPr>
        <p:txBody>
          <a:bodyPr wrap="square" lIns="0" tIns="0" rIns="0" bIns="0" rtlCol="0" anchor="ctr"/>
          <a:lstStyle/>
          <a:p>
            <a:pPr indent="0" marL="0">
              <a:buNone/>
            </a:pPr>
            <a:r>
              <a:rPr lang="en-US" sz="1000" dirty="0">
                <a:solidFill>
                  <a:srgbClr val="222222"/>
                </a:solidFill>
                <a:latin typeface="Arial" pitchFamily="34" charset="0"/>
                <a:ea typeface="Arial" pitchFamily="34" charset="-122"/>
                <a:cs typeface="Arial" pitchFamily="34" charset="-120"/>
              </a:rPr>
              <a:t>Claimed former board members were not assisting or cooperating</a:t>
            </a:r>
            <a:endParaRPr lang="en-US" sz="1000" dirty="0"/>
          </a:p>
        </p:txBody>
      </p:sp>
      <p:sp>
        <p:nvSpPr>
          <p:cNvPr id="28" name="Text 26"/>
          <p:cNvSpPr/>
          <p:nvPr/>
        </p:nvSpPr>
        <p:spPr>
          <a:xfrm>
            <a:off x="4937760" y="1920240"/>
            <a:ext cx="3703320" cy="201168"/>
          </a:xfrm>
          <a:prstGeom prst="rect">
            <a:avLst/>
          </a:prstGeom>
          <a:noFill/>
          <a:ln/>
        </p:spPr>
        <p:txBody>
          <a:bodyPr wrap="square" lIns="0" tIns="0" rIns="0" bIns="0" rtlCol="0" anchor="ctr"/>
          <a:lstStyle/>
          <a:p>
            <a:pPr indent="0" marL="0">
              <a:buNone/>
            </a:pPr>
            <a:r>
              <a:rPr lang="en-US" sz="800" i="1" dirty="0">
                <a:solidFill>
                  <a:srgbClr val="999999"/>
                </a:solidFill>
                <a:latin typeface="Arial" pitchFamily="34" charset="0"/>
                <a:ea typeface="Arial" pitchFamily="34" charset="-122"/>
                <a:cs typeface="Arial" pitchFamily="34" charset="-120"/>
              </a:rPr>
              <a:t>Community update, May 2025</a:t>
            </a:r>
            <a:endParaRPr lang="en-US" sz="800" dirty="0"/>
          </a:p>
        </p:txBody>
      </p:sp>
      <p:sp>
        <p:nvSpPr>
          <p:cNvPr id="29" name="Shape 27"/>
          <p:cNvSpPr/>
          <p:nvPr/>
        </p:nvSpPr>
        <p:spPr>
          <a:xfrm>
            <a:off x="4754880" y="2267712"/>
            <a:ext cx="4023360" cy="713232"/>
          </a:xfrm>
          <a:prstGeom prst="rect">
            <a:avLst/>
          </a:prstGeom>
          <a:solidFill>
            <a:srgbClr val="FFF8F8"/>
          </a:solidFill>
          <a:ln/>
        </p:spPr>
      </p:sp>
      <p:sp>
        <p:nvSpPr>
          <p:cNvPr id="30" name="Shape 28"/>
          <p:cNvSpPr/>
          <p:nvPr/>
        </p:nvSpPr>
        <p:spPr>
          <a:xfrm>
            <a:off x="4754880" y="2267712"/>
            <a:ext cx="54864" cy="713232"/>
          </a:xfrm>
          <a:prstGeom prst="rect">
            <a:avLst/>
          </a:prstGeom>
          <a:solidFill>
            <a:srgbClr val="990011"/>
          </a:solidFill>
          <a:ln/>
        </p:spPr>
      </p:sp>
      <p:sp>
        <p:nvSpPr>
          <p:cNvPr id="31" name="Text 29"/>
          <p:cNvSpPr/>
          <p:nvPr/>
        </p:nvSpPr>
        <p:spPr>
          <a:xfrm>
            <a:off x="4937760" y="2313432"/>
            <a:ext cx="3703320" cy="411480"/>
          </a:xfrm>
          <a:prstGeom prst="rect">
            <a:avLst/>
          </a:prstGeom>
          <a:noFill/>
          <a:ln/>
        </p:spPr>
        <p:txBody>
          <a:bodyPr wrap="square" lIns="0" tIns="0" rIns="0" bIns="0" rtlCol="0" anchor="ctr"/>
          <a:lstStyle/>
          <a:p>
            <a:pPr indent="0" marL="0">
              <a:buNone/>
            </a:pPr>
            <a:r>
              <a:rPr lang="en-US" sz="1000" dirty="0">
                <a:solidFill>
                  <a:srgbClr val="222222"/>
                </a:solidFill>
                <a:latin typeface="Arial" pitchFamily="34" charset="0"/>
                <a:ea typeface="Arial" pitchFamily="34" charset="-122"/>
                <a:cs typeface="Arial" pitchFamily="34" charset="-120"/>
              </a:rPr>
              <a:t>Accused former members of "forwarding emails with misleading narratives"</a:t>
            </a:r>
            <a:endParaRPr lang="en-US" sz="1000" dirty="0"/>
          </a:p>
        </p:txBody>
      </p:sp>
      <p:sp>
        <p:nvSpPr>
          <p:cNvPr id="32" name="Text 30"/>
          <p:cNvSpPr/>
          <p:nvPr/>
        </p:nvSpPr>
        <p:spPr>
          <a:xfrm>
            <a:off x="4937760" y="2724912"/>
            <a:ext cx="3703320" cy="201168"/>
          </a:xfrm>
          <a:prstGeom prst="rect">
            <a:avLst/>
          </a:prstGeom>
          <a:noFill/>
          <a:ln/>
        </p:spPr>
        <p:txBody>
          <a:bodyPr wrap="square" lIns="0" tIns="0" rIns="0" bIns="0" rtlCol="0" anchor="ctr"/>
          <a:lstStyle/>
          <a:p>
            <a:pPr indent="0" marL="0">
              <a:buNone/>
            </a:pPr>
            <a:r>
              <a:rPr lang="en-US" sz="800" i="1" dirty="0">
                <a:solidFill>
                  <a:srgbClr val="999999"/>
                </a:solidFill>
                <a:latin typeface="Arial" pitchFamily="34" charset="0"/>
                <a:ea typeface="Arial" pitchFamily="34" charset="-122"/>
                <a:cs typeface="Arial" pitchFamily="34" charset="-120"/>
              </a:rPr>
              <a:t>Exhibit L, May 12, 2025</a:t>
            </a:r>
            <a:endParaRPr lang="en-US" sz="800" dirty="0"/>
          </a:p>
        </p:txBody>
      </p:sp>
      <p:sp>
        <p:nvSpPr>
          <p:cNvPr id="33" name="Shape 31"/>
          <p:cNvSpPr/>
          <p:nvPr/>
        </p:nvSpPr>
        <p:spPr>
          <a:xfrm>
            <a:off x="4754880" y="3072384"/>
            <a:ext cx="4023360" cy="713232"/>
          </a:xfrm>
          <a:prstGeom prst="rect">
            <a:avLst/>
          </a:prstGeom>
          <a:solidFill>
            <a:srgbClr val="FFF8F8"/>
          </a:solidFill>
          <a:ln/>
        </p:spPr>
      </p:sp>
      <p:sp>
        <p:nvSpPr>
          <p:cNvPr id="34" name="Shape 32"/>
          <p:cNvSpPr/>
          <p:nvPr/>
        </p:nvSpPr>
        <p:spPr>
          <a:xfrm>
            <a:off x="4754880" y="3072384"/>
            <a:ext cx="54864" cy="713232"/>
          </a:xfrm>
          <a:prstGeom prst="rect">
            <a:avLst/>
          </a:prstGeom>
          <a:solidFill>
            <a:srgbClr val="990011"/>
          </a:solidFill>
          <a:ln/>
        </p:spPr>
      </p:sp>
      <p:sp>
        <p:nvSpPr>
          <p:cNvPr id="35" name="Text 33"/>
          <p:cNvSpPr/>
          <p:nvPr/>
        </p:nvSpPr>
        <p:spPr>
          <a:xfrm>
            <a:off x="4937760" y="3118104"/>
            <a:ext cx="3703320" cy="411480"/>
          </a:xfrm>
          <a:prstGeom prst="rect">
            <a:avLst/>
          </a:prstGeom>
          <a:noFill/>
          <a:ln/>
        </p:spPr>
        <p:txBody>
          <a:bodyPr wrap="square" lIns="0" tIns="0" rIns="0" bIns="0" rtlCol="0" anchor="ctr"/>
          <a:lstStyle/>
          <a:p>
            <a:pPr indent="0" marL="0">
              <a:buNone/>
            </a:pPr>
            <a:r>
              <a:rPr lang="en-US" sz="1000" dirty="0">
                <a:solidFill>
                  <a:srgbClr val="222222"/>
                </a:solidFill>
                <a:latin typeface="Arial" pitchFamily="34" charset="0"/>
                <a:ea typeface="Arial" pitchFamily="34" charset="-122"/>
                <a:cs typeface="Arial" pitchFamily="34" charset="-120"/>
              </a:rPr>
              <a:t>Took credit for Blue Stream compensation and EV stations (approved under prior board)</a:t>
            </a:r>
            <a:endParaRPr lang="en-US" sz="1000" dirty="0"/>
          </a:p>
        </p:txBody>
      </p:sp>
      <p:sp>
        <p:nvSpPr>
          <p:cNvPr id="36" name="Text 34"/>
          <p:cNvSpPr/>
          <p:nvPr/>
        </p:nvSpPr>
        <p:spPr>
          <a:xfrm>
            <a:off x="4937760" y="3529584"/>
            <a:ext cx="3703320" cy="201168"/>
          </a:xfrm>
          <a:prstGeom prst="rect">
            <a:avLst/>
          </a:prstGeom>
          <a:noFill/>
          <a:ln/>
        </p:spPr>
        <p:txBody>
          <a:bodyPr wrap="square" lIns="0" tIns="0" rIns="0" bIns="0" rtlCol="0" anchor="ctr"/>
          <a:lstStyle/>
          <a:p>
            <a:pPr indent="0" marL="0">
              <a:buNone/>
            </a:pPr>
            <a:r>
              <a:rPr lang="en-US" sz="800" i="1" dirty="0">
                <a:solidFill>
                  <a:srgbClr val="999999"/>
                </a:solidFill>
                <a:latin typeface="Arial" pitchFamily="34" charset="0"/>
                <a:ea typeface="Arial" pitchFamily="34" charset="-122"/>
                <a:cs typeface="Arial" pitchFamily="34" charset="-120"/>
              </a:rPr>
              <a:t>Owner communications</a:t>
            </a:r>
            <a:endParaRPr lang="en-US" sz="800" dirty="0"/>
          </a:p>
        </p:txBody>
      </p:sp>
      <p:sp>
        <p:nvSpPr>
          <p:cNvPr id="37" name="Shape 35"/>
          <p:cNvSpPr/>
          <p:nvPr/>
        </p:nvSpPr>
        <p:spPr>
          <a:xfrm>
            <a:off x="4754880" y="3877056"/>
            <a:ext cx="4023360" cy="713232"/>
          </a:xfrm>
          <a:prstGeom prst="rect">
            <a:avLst/>
          </a:prstGeom>
          <a:solidFill>
            <a:srgbClr val="FFF8F8"/>
          </a:solidFill>
          <a:ln/>
        </p:spPr>
      </p:sp>
      <p:sp>
        <p:nvSpPr>
          <p:cNvPr id="38" name="Shape 36"/>
          <p:cNvSpPr/>
          <p:nvPr/>
        </p:nvSpPr>
        <p:spPr>
          <a:xfrm>
            <a:off x="4754880" y="3877056"/>
            <a:ext cx="54864" cy="713232"/>
          </a:xfrm>
          <a:prstGeom prst="rect">
            <a:avLst/>
          </a:prstGeom>
          <a:solidFill>
            <a:srgbClr val="990011"/>
          </a:solidFill>
          <a:ln/>
        </p:spPr>
      </p:sp>
      <p:sp>
        <p:nvSpPr>
          <p:cNvPr id="39" name="Text 37"/>
          <p:cNvSpPr/>
          <p:nvPr/>
        </p:nvSpPr>
        <p:spPr>
          <a:xfrm>
            <a:off x="4937760" y="3922776"/>
            <a:ext cx="3703320" cy="411480"/>
          </a:xfrm>
          <a:prstGeom prst="rect">
            <a:avLst/>
          </a:prstGeom>
          <a:noFill/>
          <a:ln/>
        </p:spPr>
        <p:txBody>
          <a:bodyPr wrap="square" lIns="0" tIns="0" rIns="0" bIns="0" rtlCol="0" anchor="ctr"/>
          <a:lstStyle/>
          <a:p>
            <a:pPr indent="0" marL="0">
              <a:buNone/>
            </a:pPr>
            <a:r>
              <a:rPr lang="en-US" sz="1000" dirty="0">
                <a:solidFill>
                  <a:srgbClr val="222222"/>
                </a:solidFill>
                <a:latin typeface="Arial" pitchFamily="34" charset="0"/>
                <a:ea typeface="Arial" pitchFamily="34" charset="-122"/>
                <a:cs typeface="Arial" pitchFamily="34" charset="-120"/>
              </a:rPr>
              <a:t>Never once contacted me to discuss his "long-standing concerns"</a:t>
            </a:r>
            <a:endParaRPr lang="en-US" sz="1000" dirty="0"/>
          </a:p>
        </p:txBody>
      </p:sp>
      <p:sp>
        <p:nvSpPr>
          <p:cNvPr id="40" name="Text 38"/>
          <p:cNvSpPr/>
          <p:nvPr/>
        </p:nvSpPr>
        <p:spPr>
          <a:xfrm>
            <a:off x="4937760" y="4334256"/>
            <a:ext cx="3703320" cy="201168"/>
          </a:xfrm>
          <a:prstGeom prst="rect">
            <a:avLst/>
          </a:prstGeom>
          <a:noFill/>
          <a:ln/>
        </p:spPr>
        <p:txBody>
          <a:bodyPr wrap="square" lIns="0" tIns="0" rIns="0" bIns="0" rtlCol="0" anchor="ctr"/>
          <a:lstStyle/>
          <a:p>
            <a:pPr indent="0" marL="0">
              <a:buNone/>
            </a:pPr>
            <a:r>
              <a:rPr lang="en-US" sz="800" i="1" dirty="0">
                <a:solidFill>
                  <a:srgbClr val="999999"/>
                </a:solidFill>
                <a:latin typeface="Arial" pitchFamily="34" charset="0"/>
                <a:ea typeface="Arial" pitchFamily="34" charset="-122"/>
                <a:cs typeface="Arial" pitchFamily="34" charset="-120"/>
              </a:rPr>
              <a:t>Email, May 2, 2025</a:t>
            </a:r>
            <a:endParaRPr lang="en-US" sz="800" dirty="0"/>
          </a:p>
        </p:txBody>
      </p:sp>
      <p:sp>
        <p:nvSpPr>
          <p:cNvPr id="41" name="Shape 39"/>
          <p:cNvSpPr/>
          <p:nvPr/>
        </p:nvSpPr>
        <p:spPr>
          <a:xfrm>
            <a:off x="365760" y="4709160"/>
            <a:ext cx="8412480" cy="274320"/>
          </a:xfrm>
          <a:prstGeom prst="rect">
            <a:avLst/>
          </a:prstGeom>
          <a:solidFill>
            <a:srgbClr val="FFF5F5"/>
          </a:solidFill>
          <a:ln/>
        </p:spPr>
      </p:sp>
      <p:sp>
        <p:nvSpPr>
          <p:cNvPr id="42" name="Text 40"/>
          <p:cNvSpPr/>
          <p:nvPr/>
        </p:nvSpPr>
        <p:spPr>
          <a:xfrm>
            <a:off x="502920" y="4709160"/>
            <a:ext cx="8138160" cy="274320"/>
          </a:xfrm>
          <a:prstGeom prst="rect">
            <a:avLst/>
          </a:prstGeom>
          <a:noFill/>
          <a:ln/>
        </p:spPr>
        <p:txBody>
          <a:bodyPr wrap="square" lIns="0" tIns="0" rIns="0" bIns="0" rtlCol="0" anchor="ctr"/>
          <a:lstStyle/>
          <a:p>
            <a:pPr indent="0" marL="0">
              <a:buNone/>
            </a:pPr>
            <a:r>
              <a:rPr lang="en-US" sz="800" i="1" dirty="0">
                <a:solidFill>
                  <a:srgbClr val="990011"/>
                </a:solidFill>
                <a:latin typeface="Arial" pitchFamily="34" charset="0"/>
                <a:ea typeface="Arial" pitchFamily="34" charset="-122"/>
                <a:cs typeface="Arial" pitchFamily="34" charset="-120"/>
              </a:rPr>
              <a:t>Nov 28, 2025: Kevin texted asking for advice again — Ivan responded: "You received communication from my attorney. Any further communication needs to be through him."</a:t>
            </a:r>
            <a:endParaRPr lang="en-US" sz="800" dirty="0"/>
          </a:p>
        </p:txBody>
      </p:sp>
      <p:sp>
        <p:nvSpPr>
          <p:cNvPr id="43" name="Shape 41"/>
          <p:cNvSpPr/>
          <p:nvPr/>
        </p:nvSpPr>
        <p:spPr>
          <a:xfrm>
            <a:off x="0" y="5079492"/>
            <a:ext cx="9144000" cy="64008"/>
          </a:xfrm>
          <a:prstGeom prst="rect">
            <a:avLst/>
          </a:prstGeom>
          <a:solidFill>
            <a:srgbClr val="1E2761"/>
          </a:solidFill>
          <a:ln/>
        </p:spPr>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CF6F5"/>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1E2761"/>
          </a:solidFill>
          <a:ln/>
        </p:spPr>
      </p:sp>
      <p:sp>
        <p:nvSpPr>
          <p:cNvPr id="3" name="Text 1"/>
          <p:cNvSpPr/>
          <p:nvPr/>
        </p:nvSpPr>
        <p:spPr>
          <a:xfrm>
            <a:off x="457200" y="182880"/>
            <a:ext cx="8229600" cy="457200"/>
          </a:xfrm>
          <a:prstGeom prst="rect">
            <a:avLst/>
          </a:prstGeom>
          <a:noFill/>
          <a:ln/>
        </p:spPr>
        <p:txBody>
          <a:bodyPr wrap="square" lIns="0" tIns="0" rIns="0" bIns="0" rtlCol="0" anchor="ctr"/>
          <a:lstStyle/>
          <a:p>
            <a:pPr indent="0" marL="0">
              <a:buNone/>
            </a:pPr>
            <a:r>
              <a:rPr lang="en-US" sz="2400" dirty="0">
                <a:solidFill>
                  <a:srgbClr val="1E2761"/>
                </a:solidFill>
                <a:latin typeface="Arial Black" pitchFamily="34" charset="0"/>
                <a:ea typeface="Arial Black" pitchFamily="34" charset="-122"/>
                <a:cs typeface="Arial Black" pitchFamily="34" charset="-120"/>
              </a:rPr>
              <a:t>TWO TRACK RECORDS</a:t>
            </a:r>
            <a:endParaRPr lang="en-US" sz="2400" dirty="0"/>
          </a:p>
        </p:txBody>
      </p:sp>
      <p:sp>
        <p:nvSpPr>
          <p:cNvPr id="4" name="Text 2"/>
          <p:cNvSpPr/>
          <p:nvPr/>
        </p:nvSpPr>
        <p:spPr>
          <a:xfrm>
            <a:off x="457200" y="594360"/>
            <a:ext cx="8229600" cy="274320"/>
          </a:xfrm>
          <a:prstGeom prst="rect">
            <a:avLst/>
          </a:prstGeom>
          <a:noFill/>
          <a:ln/>
        </p:spPr>
        <p:txBody>
          <a:bodyPr wrap="square" lIns="0" tIns="0" rIns="0" bIns="0" rtlCol="0" anchor="ctr"/>
          <a:lstStyle/>
          <a:p>
            <a:pPr indent="0" marL="0">
              <a:buNone/>
            </a:pPr>
            <a:r>
              <a:rPr lang="en-US" sz="1200" i="1" dirty="0">
                <a:solidFill>
                  <a:srgbClr val="666666"/>
                </a:solidFill>
                <a:latin typeface="Arial" pitchFamily="34" charset="0"/>
                <a:ea typeface="Arial" pitchFamily="34" charset="-122"/>
                <a:cs typeface="Arial" pitchFamily="34" charset="-120"/>
              </a:rPr>
              <a:t>A decade of stable governance vs. one year of crisis</a:t>
            </a:r>
            <a:endParaRPr lang="en-US" sz="1200" dirty="0"/>
          </a:p>
        </p:txBody>
      </p:sp>
      <p:sp>
        <p:nvSpPr>
          <p:cNvPr id="5" name="Shape 3"/>
          <p:cNvSpPr/>
          <p:nvPr/>
        </p:nvSpPr>
        <p:spPr>
          <a:xfrm>
            <a:off x="365760" y="960120"/>
            <a:ext cx="4023360" cy="365760"/>
          </a:xfrm>
          <a:prstGeom prst="rect">
            <a:avLst/>
          </a:prstGeom>
          <a:solidFill>
            <a:srgbClr val="1E2761"/>
          </a:solidFill>
          <a:ln/>
        </p:spPr>
      </p:sp>
      <p:sp>
        <p:nvSpPr>
          <p:cNvPr id="6" name="Text 4"/>
          <p:cNvSpPr/>
          <p:nvPr/>
        </p:nvSpPr>
        <p:spPr>
          <a:xfrm>
            <a:off x="365760" y="960120"/>
            <a:ext cx="4023360" cy="365760"/>
          </a:xfrm>
          <a:prstGeom prst="rect">
            <a:avLst/>
          </a:prstGeom>
          <a:noFill/>
          <a:ln/>
        </p:spPr>
        <p:txBody>
          <a:bodyPr wrap="square" rtlCol="0" anchor="ctr"/>
          <a:lstStyle/>
          <a:p>
            <a:pPr algn="ctr" indent="0" marL="0">
              <a:buNone/>
            </a:pPr>
            <a:r>
              <a:rPr lang="en-US" sz="1200" b="1" dirty="0">
                <a:solidFill>
                  <a:srgbClr val="FFFFFF"/>
                </a:solidFill>
                <a:latin typeface="Arial" pitchFamily="34" charset="0"/>
                <a:ea typeface="Arial" pitchFamily="34" charset="-122"/>
                <a:cs typeface="Arial" pitchFamily="34" charset="-120"/>
              </a:rPr>
              <a:t>2015–2024: PRIOR BOARD (Bou)</a:t>
            </a:r>
            <a:endParaRPr lang="en-US" sz="1200" dirty="0"/>
          </a:p>
        </p:txBody>
      </p:sp>
      <p:sp>
        <p:nvSpPr>
          <p:cNvPr id="7" name="Shape 5"/>
          <p:cNvSpPr/>
          <p:nvPr/>
        </p:nvSpPr>
        <p:spPr>
          <a:xfrm>
            <a:off x="365760" y="1417320"/>
            <a:ext cx="4023360" cy="329184"/>
          </a:xfrm>
          <a:prstGeom prst="rect">
            <a:avLst/>
          </a:prstGeom>
          <a:solidFill>
            <a:srgbClr val="E8F5E9"/>
          </a:solidFill>
          <a:ln/>
        </p:spPr>
      </p:sp>
      <p:sp>
        <p:nvSpPr>
          <p:cNvPr id="8" name="Text 6"/>
          <p:cNvSpPr/>
          <p:nvPr/>
        </p:nvSpPr>
        <p:spPr>
          <a:xfrm>
            <a:off x="502920" y="1417320"/>
            <a:ext cx="3749040" cy="329184"/>
          </a:xfrm>
          <a:prstGeom prst="rect">
            <a:avLst/>
          </a:prstGeom>
          <a:noFill/>
          <a:ln/>
        </p:spPr>
        <p:txBody>
          <a:bodyPr wrap="square" lIns="0" tIns="0" rIns="0" bIns="0" rtlCol="0" anchor="ctr"/>
          <a:lstStyle/>
          <a:p>
            <a:pPr indent="0" marL="0">
              <a:buNone/>
            </a:pPr>
            <a:r>
              <a:rPr lang="en-US" sz="900" dirty="0">
                <a:solidFill>
                  <a:srgbClr val="222222"/>
                </a:solidFill>
                <a:latin typeface="Arial" pitchFamily="34" charset="0"/>
                <a:ea typeface="Arial" pitchFamily="34" charset="-122"/>
                <a:cs typeface="Arial" pitchFamily="34" charset="-120"/>
              </a:rPr>
              <a:t>Balanced budgets every year (avg 3.8% growth)</a:t>
            </a:r>
            <a:endParaRPr lang="en-US" sz="900" dirty="0"/>
          </a:p>
        </p:txBody>
      </p:sp>
      <p:sp>
        <p:nvSpPr>
          <p:cNvPr id="9" name="Shape 7"/>
          <p:cNvSpPr/>
          <p:nvPr/>
        </p:nvSpPr>
        <p:spPr>
          <a:xfrm>
            <a:off x="365760" y="1801368"/>
            <a:ext cx="4023360" cy="329184"/>
          </a:xfrm>
          <a:prstGeom prst="rect">
            <a:avLst/>
          </a:prstGeom>
          <a:solidFill>
            <a:srgbClr val="FFFFFF"/>
          </a:solidFill>
          <a:ln/>
        </p:spPr>
      </p:sp>
      <p:sp>
        <p:nvSpPr>
          <p:cNvPr id="10" name="Text 8"/>
          <p:cNvSpPr/>
          <p:nvPr/>
        </p:nvSpPr>
        <p:spPr>
          <a:xfrm>
            <a:off x="502920" y="1801368"/>
            <a:ext cx="3749040" cy="329184"/>
          </a:xfrm>
          <a:prstGeom prst="rect">
            <a:avLst/>
          </a:prstGeom>
          <a:noFill/>
          <a:ln/>
        </p:spPr>
        <p:txBody>
          <a:bodyPr wrap="square" lIns="0" tIns="0" rIns="0" bIns="0" rtlCol="0" anchor="ctr"/>
          <a:lstStyle/>
          <a:p>
            <a:pPr indent="0" marL="0">
              <a:buNone/>
            </a:pPr>
            <a:r>
              <a:rPr lang="en-US" sz="900" dirty="0">
                <a:solidFill>
                  <a:srgbClr val="222222"/>
                </a:solidFill>
                <a:latin typeface="Arial" pitchFamily="34" charset="0"/>
                <a:ea typeface="Arial" pitchFamily="34" charset="-122"/>
                <a:cs typeface="Arial" pitchFamily="34" charset="-120"/>
              </a:rPr>
              <a:t>Monthly financial statements at every meeting</a:t>
            </a:r>
            <a:endParaRPr lang="en-US" sz="900" dirty="0"/>
          </a:p>
        </p:txBody>
      </p:sp>
      <p:sp>
        <p:nvSpPr>
          <p:cNvPr id="11" name="Shape 9"/>
          <p:cNvSpPr/>
          <p:nvPr/>
        </p:nvSpPr>
        <p:spPr>
          <a:xfrm>
            <a:off x="365760" y="2185416"/>
            <a:ext cx="4023360" cy="329184"/>
          </a:xfrm>
          <a:prstGeom prst="rect">
            <a:avLst/>
          </a:prstGeom>
          <a:solidFill>
            <a:srgbClr val="E8F5E9"/>
          </a:solidFill>
          <a:ln/>
        </p:spPr>
      </p:sp>
      <p:sp>
        <p:nvSpPr>
          <p:cNvPr id="12" name="Text 10"/>
          <p:cNvSpPr/>
          <p:nvPr/>
        </p:nvSpPr>
        <p:spPr>
          <a:xfrm>
            <a:off x="502920" y="2185416"/>
            <a:ext cx="3749040" cy="329184"/>
          </a:xfrm>
          <a:prstGeom prst="rect">
            <a:avLst/>
          </a:prstGeom>
          <a:noFill/>
          <a:ln/>
        </p:spPr>
        <p:txBody>
          <a:bodyPr wrap="square" lIns="0" tIns="0" rIns="0" bIns="0" rtlCol="0" anchor="ctr"/>
          <a:lstStyle/>
          <a:p>
            <a:pPr indent="0" marL="0">
              <a:buNone/>
            </a:pPr>
            <a:r>
              <a:rPr lang="en-US" sz="900" dirty="0">
                <a:solidFill>
                  <a:srgbClr val="222222"/>
                </a:solidFill>
                <a:latin typeface="Arial" pitchFamily="34" charset="0"/>
                <a:ea typeface="Arial" pitchFamily="34" charset="-122"/>
                <a:cs typeface="Arial" pitchFamily="34" charset="-120"/>
              </a:rPr>
              <a:t>27 documented financial reports across 7 years</a:t>
            </a:r>
            <a:endParaRPr lang="en-US" sz="900" dirty="0"/>
          </a:p>
        </p:txBody>
      </p:sp>
      <p:sp>
        <p:nvSpPr>
          <p:cNvPr id="13" name="Shape 11"/>
          <p:cNvSpPr/>
          <p:nvPr/>
        </p:nvSpPr>
        <p:spPr>
          <a:xfrm>
            <a:off x="365760" y="2569464"/>
            <a:ext cx="4023360" cy="329184"/>
          </a:xfrm>
          <a:prstGeom prst="rect">
            <a:avLst/>
          </a:prstGeom>
          <a:solidFill>
            <a:srgbClr val="FFFFFF"/>
          </a:solidFill>
          <a:ln/>
        </p:spPr>
      </p:sp>
      <p:sp>
        <p:nvSpPr>
          <p:cNvPr id="14" name="Text 12"/>
          <p:cNvSpPr/>
          <p:nvPr/>
        </p:nvSpPr>
        <p:spPr>
          <a:xfrm>
            <a:off x="502920" y="2569464"/>
            <a:ext cx="3749040" cy="329184"/>
          </a:xfrm>
          <a:prstGeom prst="rect">
            <a:avLst/>
          </a:prstGeom>
          <a:noFill/>
          <a:ln/>
        </p:spPr>
        <p:txBody>
          <a:bodyPr wrap="square" lIns="0" tIns="0" rIns="0" bIns="0" rtlCol="0" anchor="ctr"/>
          <a:lstStyle/>
          <a:p>
            <a:pPr indent="0" marL="0">
              <a:buNone/>
            </a:pPr>
            <a:r>
              <a:rPr lang="en-US" sz="900" dirty="0">
                <a:solidFill>
                  <a:srgbClr val="222222"/>
                </a:solidFill>
                <a:latin typeface="Arial" pitchFamily="34" charset="0"/>
                <a:ea typeface="Arial" pitchFamily="34" charset="-122"/>
                <a:cs typeface="Arial" pitchFamily="34" charset="-120"/>
              </a:rPr>
              <a:t>$2M+ in capital improvements completed</a:t>
            </a:r>
            <a:endParaRPr lang="en-US" sz="900" dirty="0"/>
          </a:p>
        </p:txBody>
      </p:sp>
      <p:sp>
        <p:nvSpPr>
          <p:cNvPr id="15" name="Shape 13"/>
          <p:cNvSpPr/>
          <p:nvPr/>
        </p:nvSpPr>
        <p:spPr>
          <a:xfrm>
            <a:off x="365760" y="2953512"/>
            <a:ext cx="4023360" cy="329184"/>
          </a:xfrm>
          <a:prstGeom prst="rect">
            <a:avLst/>
          </a:prstGeom>
          <a:solidFill>
            <a:srgbClr val="E8F5E9"/>
          </a:solidFill>
          <a:ln/>
        </p:spPr>
      </p:sp>
      <p:sp>
        <p:nvSpPr>
          <p:cNvPr id="16" name="Text 14"/>
          <p:cNvSpPr/>
          <p:nvPr/>
        </p:nvSpPr>
        <p:spPr>
          <a:xfrm>
            <a:off x="502920" y="2953512"/>
            <a:ext cx="3749040" cy="329184"/>
          </a:xfrm>
          <a:prstGeom prst="rect">
            <a:avLst/>
          </a:prstGeom>
          <a:noFill/>
          <a:ln/>
        </p:spPr>
        <p:txBody>
          <a:bodyPr wrap="square" lIns="0" tIns="0" rIns="0" bIns="0" rtlCol="0" anchor="ctr"/>
          <a:lstStyle/>
          <a:p>
            <a:pPr indent="0" marL="0">
              <a:buNone/>
            </a:pPr>
            <a:r>
              <a:rPr lang="en-US" sz="900" dirty="0">
                <a:solidFill>
                  <a:srgbClr val="222222"/>
                </a:solidFill>
                <a:latin typeface="Arial" pitchFamily="34" charset="0"/>
                <a:ea typeface="Arial" pitchFamily="34" charset="-122"/>
                <a:cs typeface="Arial" pitchFamily="34" charset="-120"/>
              </a:rPr>
              <a:t>All contracts competitively bid</a:t>
            </a:r>
            <a:endParaRPr lang="en-US" sz="900" dirty="0"/>
          </a:p>
        </p:txBody>
      </p:sp>
      <p:sp>
        <p:nvSpPr>
          <p:cNvPr id="17" name="Shape 15"/>
          <p:cNvSpPr/>
          <p:nvPr/>
        </p:nvSpPr>
        <p:spPr>
          <a:xfrm>
            <a:off x="365760" y="3337560"/>
            <a:ext cx="4023360" cy="329184"/>
          </a:xfrm>
          <a:prstGeom prst="rect">
            <a:avLst/>
          </a:prstGeom>
          <a:solidFill>
            <a:srgbClr val="FFFFFF"/>
          </a:solidFill>
          <a:ln/>
        </p:spPr>
      </p:sp>
      <p:sp>
        <p:nvSpPr>
          <p:cNvPr id="18" name="Text 16"/>
          <p:cNvSpPr/>
          <p:nvPr/>
        </p:nvSpPr>
        <p:spPr>
          <a:xfrm>
            <a:off x="502920" y="3337560"/>
            <a:ext cx="3749040" cy="329184"/>
          </a:xfrm>
          <a:prstGeom prst="rect">
            <a:avLst/>
          </a:prstGeom>
          <a:noFill/>
          <a:ln/>
        </p:spPr>
        <p:txBody>
          <a:bodyPr wrap="square" lIns="0" tIns="0" rIns="0" bIns="0" rtlCol="0" anchor="ctr"/>
          <a:lstStyle/>
          <a:p>
            <a:pPr indent="0" marL="0">
              <a:buNone/>
            </a:pPr>
            <a:r>
              <a:rPr lang="en-US" sz="900" dirty="0">
                <a:solidFill>
                  <a:srgbClr val="222222"/>
                </a:solidFill>
                <a:latin typeface="Arial" pitchFamily="34" charset="0"/>
                <a:ea typeface="Arial" pitchFamily="34" charset="-122"/>
                <a:cs typeface="Arial" pitchFamily="34" charset="-120"/>
              </a:rPr>
              <a:t>Annual audits by independent firm</a:t>
            </a:r>
            <a:endParaRPr lang="en-US" sz="900" dirty="0"/>
          </a:p>
        </p:txBody>
      </p:sp>
      <p:sp>
        <p:nvSpPr>
          <p:cNvPr id="19" name="Shape 17"/>
          <p:cNvSpPr/>
          <p:nvPr/>
        </p:nvSpPr>
        <p:spPr>
          <a:xfrm>
            <a:off x="365760" y="3721608"/>
            <a:ext cx="4023360" cy="329184"/>
          </a:xfrm>
          <a:prstGeom prst="rect">
            <a:avLst/>
          </a:prstGeom>
          <a:solidFill>
            <a:srgbClr val="E8F5E9"/>
          </a:solidFill>
          <a:ln/>
        </p:spPr>
      </p:sp>
      <p:sp>
        <p:nvSpPr>
          <p:cNvPr id="20" name="Text 18"/>
          <p:cNvSpPr/>
          <p:nvPr/>
        </p:nvSpPr>
        <p:spPr>
          <a:xfrm>
            <a:off x="502920" y="3721608"/>
            <a:ext cx="3749040" cy="329184"/>
          </a:xfrm>
          <a:prstGeom prst="rect">
            <a:avLst/>
          </a:prstGeom>
          <a:noFill/>
          <a:ln/>
        </p:spPr>
        <p:txBody>
          <a:bodyPr wrap="square" lIns="0" tIns="0" rIns="0" bIns="0" rtlCol="0" anchor="ctr"/>
          <a:lstStyle/>
          <a:p>
            <a:pPr indent="0" marL="0">
              <a:buNone/>
            </a:pPr>
            <a:r>
              <a:rPr lang="en-US" sz="900" dirty="0">
                <a:solidFill>
                  <a:srgbClr val="222222"/>
                </a:solidFill>
                <a:latin typeface="Arial" pitchFamily="34" charset="0"/>
                <a:ea typeface="Arial" pitchFamily="34" charset="-122"/>
                <a:cs typeface="Arial" pitchFamily="34" charset="-120"/>
              </a:rPr>
              <a:t>Member votes on major decisions (57–99 ballots)</a:t>
            </a:r>
            <a:endParaRPr lang="en-US" sz="900" dirty="0"/>
          </a:p>
        </p:txBody>
      </p:sp>
      <p:sp>
        <p:nvSpPr>
          <p:cNvPr id="21" name="Shape 19"/>
          <p:cNvSpPr/>
          <p:nvPr/>
        </p:nvSpPr>
        <p:spPr>
          <a:xfrm>
            <a:off x="365760" y="4105656"/>
            <a:ext cx="4023360" cy="329184"/>
          </a:xfrm>
          <a:prstGeom prst="rect">
            <a:avLst/>
          </a:prstGeom>
          <a:solidFill>
            <a:srgbClr val="FFFFFF"/>
          </a:solidFill>
          <a:ln/>
        </p:spPr>
      </p:sp>
      <p:sp>
        <p:nvSpPr>
          <p:cNvPr id="22" name="Text 20"/>
          <p:cNvSpPr/>
          <p:nvPr/>
        </p:nvSpPr>
        <p:spPr>
          <a:xfrm>
            <a:off x="502920" y="4105656"/>
            <a:ext cx="3749040" cy="329184"/>
          </a:xfrm>
          <a:prstGeom prst="rect">
            <a:avLst/>
          </a:prstGeom>
          <a:noFill/>
          <a:ln/>
        </p:spPr>
        <p:txBody>
          <a:bodyPr wrap="square" lIns="0" tIns="0" rIns="0" bIns="0" rtlCol="0" anchor="ctr"/>
          <a:lstStyle/>
          <a:p>
            <a:pPr indent="0" marL="0">
              <a:buNone/>
            </a:pPr>
            <a:r>
              <a:rPr lang="en-US" sz="900" dirty="0">
                <a:solidFill>
                  <a:srgbClr val="222222"/>
                </a:solidFill>
                <a:latin typeface="Arial" pitchFamily="34" charset="0"/>
                <a:ea typeface="Arial" pitchFamily="34" charset="-122"/>
                <a:cs typeface="Arial" pitchFamily="34" charset="-120"/>
              </a:rPr>
              <a:t>No special assessments required</a:t>
            </a:r>
            <a:endParaRPr lang="en-US" sz="900" dirty="0"/>
          </a:p>
        </p:txBody>
      </p:sp>
      <p:sp>
        <p:nvSpPr>
          <p:cNvPr id="23" name="Shape 21"/>
          <p:cNvSpPr/>
          <p:nvPr/>
        </p:nvSpPr>
        <p:spPr>
          <a:xfrm>
            <a:off x="365760" y="4489704"/>
            <a:ext cx="4023360" cy="329184"/>
          </a:xfrm>
          <a:prstGeom prst="rect">
            <a:avLst/>
          </a:prstGeom>
          <a:solidFill>
            <a:srgbClr val="E8F5E9"/>
          </a:solidFill>
          <a:ln/>
        </p:spPr>
      </p:sp>
      <p:sp>
        <p:nvSpPr>
          <p:cNvPr id="24" name="Text 22"/>
          <p:cNvSpPr/>
          <p:nvPr/>
        </p:nvSpPr>
        <p:spPr>
          <a:xfrm>
            <a:off x="502920" y="4489704"/>
            <a:ext cx="3749040" cy="329184"/>
          </a:xfrm>
          <a:prstGeom prst="rect">
            <a:avLst/>
          </a:prstGeom>
          <a:noFill/>
          <a:ln/>
        </p:spPr>
        <p:txBody>
          <a:bodyPr wrap="square" lIns="0" tIns="0" rIns="0" bIns="0" rtlCol="0" anchor="ctr"/>
          <a:lstStyle/>
          <a:p>
            <a:pPr indent="0" marL="0">
              <a:buNone/>
            </a:pPr>
            <a:r>
              <a:rPr lang="en-US" sz="900" dirty="0">
                <a:solidFill>
                  <a:srgbClr val="222222"/>
                </a:solidFill>
                <a:latin typeface="Arial" pitchFamily="34" charset="0"/>
                <a:ea typeface="Arial" pitchFamily="34" charset="-122"/>
                <a:cs typeface="Arial" pitchFamily="34" charset="-120"/>
              </a:rPr>
              <a:t>No records request ever denied or delayed</a:t>
            </a:r>
            <a:endParaRPr lang="en-US" sz="900" dirty="0"/>
          </a:p>
        </p:txBody>
      </p:sp>
      <p:sp>
        <p:nvSpPr>
          <p:cNvPr id="25" name="Shape 23"/>
          <p:cNvSpPr/>
          <p:nvPr/>
        </p:nvSpPr>
        <p:spPr>
          <a:xfrm>
            <a:off x="4754880" y="960120"/>
            <a:ext cx="4023360" cy="365760"/>
          </a:xfrm>
          <a:prstGeom prst="rect">
            <a:avLst/>
          </a:prstGeom>
          <a:solidFill>
            <a:srgbClr val="990011"/>
          </a:solidFill>
          <a:ln/>
        </p:spPr>
      </p:sp>
      <p:sp>
        <p:nvSpPr>
          <p:cNvPr id="26" name="Text 24"/>
          <p:cNvSpPr/>
          <p:nvPr/>
        </p:nvSpPr>
        <p:spPr>
          <a:xfrm>
            <a:off x="4754880" y="960120"/>
            <a:ext cx="4023360" cy="365760"/>
          </a:xfrm>
          <a:prstGeom prst="rect">
            <a:avLst/>
          </a:prstGeom>
          <a:noFill/>
          <a:ln/>
        </p:spPr>
        <p:txBody>
          <a:bodyPr wrap="square" rtlCol="0" anchor="ctr"/>
          <a:lstStyle/>
          <a:p>
            <a:pPr algn="ctr" indent="0" marL="0">
              <a:buNone/>
            </a:pPr>
            <a:r>
              <a:rPr lang="en-US" sz="1200" b="1" dirty="0">
                <a:solidFill>
                  <a:srgbClr val="FFFFFF"/>
                </a:solidFill>
                <a:latin typeface="Arial" pitchFamily="34" charset="0"/>
                <a:ea typeface="Arial" pitchFamily="34" charset="-122"/>
                <a:cs typeface="Arial" pitchFamily="34" charset="-120"/>
              </a:rPr>
              <a:t>2025: JOHNSON ADMINISTRATION</a:t>
            </a:r>
            <a:endParaRPr lang="en-US" sz="1200" dirty="0"/>
          </a:p>
        </p:txBody>
      </p:sp>
      <p:sp>
        <p:nvSpPr>
          <p:cNvPr id="27" name="Shape 25"/>
          <p:cNvSpPr/>
          <p:nvPr/>
        </p:nvSpPr>
        <p:spPr>
          <a:xfrm>
            <a:off x="4754880" y="1417320"/>
            <a:ext cx="4023360" cy="329184"/>
          </a:xfrm>
          <a:prstGeom prst="rect">
            <a:avLst/>
          </a:prstGeom>
          <a:solidFill>
            <a:srgbClr val="FFEBEE"/>
          </a:solidFill>
          <a:ln/>
        </p:spPr>
      </p:sp>
      <p:sp>
        <p:nvSpPr>
          <p:cNvPr id="28" name="Text 26"/>
          <p:cNvSpPr/>
          <p:nvPr/>
        </p:nvSpPr>
        <p:spPr>
          <a:xfrm>
            <a:off x="4892040" y="1417320"/>
            <a:ext cx="3749040" cy="329184"/>
          </a:xfrm>
          <a:prstGeom prst="rect">
            <a:avLst/>
          </a:prstGeom>
          <a:noFill/>
          <a:ln/>
        </p:spPr>
        <p:txBody>
          <a:bodyPr wrap="square" lIns="0" tIns="0" rIns="0" bIns="0" rtlCol="0" anchor="ctr"/>
          <a:lstStyle/>
          <a:p>
            <a:pPr indent="0" marL="0">
              <a:buNone/>
            </a:pPr>
            <a:r>
              <a:rPr lang="en-US" sz="900" dirty="0">
                <a:solidFill>
                  <a:srgbClr val="990011"/>
                </a:solidFill>
                <a:latin typeface="Arial" pitchFamily="34" charset="0"/>
                <a:ea typeface="Arial" pitchFamily="34" charset="-122"/>
                <a:cs typeface="Arial" pitchFamily="34" charset="-120"/>
              </a:rPr>
              <a:t>$168K deficit despite record 14.6% budget increase</a:t>
            </a:r>
            <a:endParaRPr lang="en-US" sz="900" dirty="0"/>
          </a:p>
        </p:txBody>
      </p:sp>
      <p:sp>
        <p:nvSpPr>
          <p:cNvPr id="29" name="Shape 27"/>
          <p:cNvSpPr/>
          <p:nvPr/>
        </p:nvSpPr>
        <p:spPr>
          <a:xfrm>
            <a:off x="4754880" y="1801368"/>
            <a:ext cx="4023360" cy="329184"/>
          </a:xfrm>
          <a:prstGeom prst="rect">
            <a:avLst/>
          </a:prstGeom>
          <a:solidFill>
            <a:srgbClr val="FFF9F9"/>
          </a:solidFill>
          <a:ln/>
        </p:spPr>
      </p:sp>
      <p:sp>
        <p:nvSpPr>
          <p:cNvPr id="30" name="Text 28"/>
          <p:cNvSpPr/>
          <p:nvPr/>
        </p:nvSpPr>
        <p:spPr>
          <a:xfrm>
            <a:off x="4892040" y="1801368"/>
            <a:ext cx="3749040" cy="329184"/>
          </a:xfrm>
          <a:prstGeom prst="rect">
            <a:avLst/>
          </a:prstGeom>
          <a:noFill/>
          <a:ln/>
        </p:spPr>
        <p:txBody>
          <a:bodyPr wrap="square" lIns="0" tIns="0" rIns="0" bIns="0" rtlCol="0" anchor="ctr"/>
          <a:lstStyle/>
          <a:p>
            <a:pPr indent="0" marL="0">
              <a:buNone/>
            </a:pPr>
            <a:r>
              <a:rPr lang="en-US" sz="900" dirty="0">
                <a:solidFill>
                  <a:srgbClr val="990011"/>
                </a:solidFill>
                <a:latin typeface="Arial" pitchFamily="34" charset="0"/>
                <a:ea typeface="Arial" pitchFamily="34" charset="-122"/>
                <a:cs typeface="Arial" pitchFamily="34" charset="-120"/>
              </a:rPr>
              <a:t>No financial statements after August 2025</a:t>
            </a:r>
            <a:endParaRPr lang="en-US" sz="900" dirty="0"/>
          </a:p>
        </p:txBody>
      </p:sp>
      <p:sp>
        <p:nvSpPr>
          <p:cNvPr id="31" name="Shape 29"/>
          <p:cNvSpPr/>
          <p:nvPr/>
        </p:nvSpPr>
        <p:spPr>
          <a:xfrm>
            <a:off x="4754880" y="2185416"/>
            <a:ext cx="4023360" cy="329184"/>
          </a:xfrm>
          <a:prstGeom prst="rect">
            <a:avLst/>
          </a:prstGeom>
          <a:solidFill>
            <a:srgbClr val="FFEBEE"/>
          </a:solidFill>
          <a:ln/>
        </p:spPr>
      </p:sp>
      <p:sp>
        <p:nvSpPr>
          <p:cNvPr id="32" name="Text 30"/>
          <p:cNvSpPr/>
          <p:nvPr/>
        </p:nvSpPr>
        <p:spPr>
          <a:xfrm>
            <a:off x="4892040" y="2185416"/>
            <a:ext cx="3749040" cy="329184"/>
          </a:xfrm>
          <a:prstGeom prst="rect">
            <a:avLst/>
          </a:prstGeom>
          <a:noFill/>
          <a:ln/>
        </p:spPr>
        <p:txBody>
          <a:bodyPr wrap="square" lIns="0" tIns="0" rIns="0" bIns="0" rtlCol="0" anchor="ctr"/>
          <a:lstStyle/>
          <a:p>
            <a:pPr indent="0" marL="0">
              <a:buNone/>
            </a:pPr>
            <a:r>
              <a:rPr lang="en-US" sz="900" dirty="0">
                <a:solidFill>
                  <a:srgbClr val="990011"/>
                </a:solidFill>
                <a:latin typeface="Arial" pitchFamily="34" charset="0"/>
                <a:ea typeface="Arial" pitchFamily="34" charset="-122"/>
                <a:cs typeface="Arial" pitchFamily="34" charset="-120"/>
              </a:rPr>
              <a:t>$234K in undocumented expenses</a:t>
            </a:r>
            <a:endParaRPr lang="en-US" sz="900" dirty="0"/>
          </a:p>
        </p:txBody>
      </p:sp>
      <p:sp>
        <p:nvSpPr>
          <p:cNvPr id="33" name="Shape 31"/>
          <p:cNvSpPr/>
          <p:nvPr/>
        </p:nvSpPr>
        <p:spPr>
          <a:xfrm>
            <a:off x="4754880" y="2569464"/>
            <a:ext cx="4023360" cy="329184"/>
          </a:xfrm>
          <a:prstGeom prst="rect">
            <a:avLst/>
          </a:prstGeom>
          <a:solidFill>
            <a:srgbClr val="FFF9F9"/>
          </a:solidFill>
          <a:ln/>
        </p:spPr>
      </p:sp>
      <p:sp>
        <p:nvSpPr>
          <p:cNvPr id="34" name="Text 32"/>
          <p:cNvSpPr/>
          <p:nvPr/>
        </p:nvSpPr>
        <p:spPr>
          <a:xfrm>
            <a:off x="4892040" y="2569464"/>
            <a:ext cx="3749040" cy="329184"/>
          </a:xfrm>
          <a:prstGeom prst="rect">
            <a:avLst/>
          </a:prstGeom>
          <a:noFill/>
          <a:ln/>
        </p:spPr>
        <p:txBody>
          <a:bodyPr wrap="square" lIns="0" tIns="0" rIns="0" bIns="0" rtlCol="0" anchor="ctr"/>
          <a:lstStyle/>
          <a:p>
            <a:pPr indent="0" marL="0">
              <a:buNone/>
            </a:pPr>
            <a:r>
              <a:rPr lang="en-US" sz="900" dirty="0">
                <a:solidFill>
                  <a:srgbClr val="990011"/>
                </a:solidFill>
                <a:latin typeface="Arial" pitchFamily="34" charset="0"/>
                <a:ea typeface="Arial" pitchFamily="34" charset="-122"/>
                <a:cs typeface="Arial" pitchFamily="34" charset="-120"/>
              </a:rPr>
              <a:t>No competing bids for management contract</a:t>
            </a:r>
            <a:endParaRPr lang="en-US" sz="900" dirty="0"/>
          </a:p>
        </p:txBody>
      </p:sp>
      <p:sp>
        <p:nvSpPr>
          <p:cNvPr id="35" name="Shape 33"/>
          <p:cNvSpPr/>
          <p:nvPr/>
        </p:nvSpPr>
        <p:spPr>
          <a:xfrm>
            <a:off x="4754880" y="2953512"/>
            <a:ext cx="4023360" cy="329184"/>
          </a:xfrm>
          <a:prstGeom prst="rect">
            <a:avLst/>
          </a:prstGeom>
          <a:solidFill>
            <a:srgbClr val="FFEBEE"/>
          </a:solidFill>
          <a:ln/>
        </p:spPr>
      </p:sp>
      <p:sp>
        <p:nvSpPr>
          <p:cNvPr id="36" name="Text 34"/>
          <p:cNvSpPr/>
          <p:nvPr/>
        </p:nvSpPr>
        <p:spPr>
          <a:xfrm>
            <a:off x="4892040" y="2953512"/>
            <a:ext cx="3749040" cy="329184"/>
          </a:xfrm>
          <a:prstGeom prst="rect">
            <a:avLst/>
          </a:prstGeom>
          <a:noFill/>
          <a:ln/>
        </p:spPr>
        <p:txBody>
          <a:bodyPr wrap="square" lIns="0" tIns="0" rIns="0" bIns="0" rtlCol="0" anchor="ctr"/>
          <a:lstStyle/>
          <a:p>
            <a:pPr indent="0" marL="0">
              <a:buNone/>
            </a:pPr>
            <a:r>
              <a:rPr lang="en-US" sz="900" dirty="0">
                <a:solidFill>
                  <a:srgbClr val="990011"/>
                </a:solidFill>
                <a:latin typeface="Arial" pitchFamily="34" charset="0"/>
                <a:ea typeface="Arial" pitchFamily="34" charset="-122"/>
                <a:cs typeface="Arial" pitchFamily="34" charset="-120"/>
              </a:rPr>
              <a:t>President = manager = insurance broker</a:t>
            </a:r>
            <a:endParaRPr lang="en-US" sz="900" dirty="0"/>
          </a:p>
        </p:txBody>
      </p:sp>
      <p:sp>
        <p:nvSpPr>
          <p:cNvPr id="37" name="Shape 35"/>
          <p:cNvSpPr/>
          <p:nvPr/>
        </p:nvSpPr>
        <p:spPr>
          <a:xfrm>
            <a:off x="4754880" y="3337560"/>
            <a:ext cx="4023360" cy="329184"/>
          </a:xfrm>
          <a:prstGeom prst="rect">
            <a:avLst/>
          </a:prstGeom>
          <a:solidFill>
            <a:srgbClr val="FFF9F9"/>
          </a:solidFill>
          <a:ln/>
        </p:spPr>
      </p:sp>
      <p:sp>
        <p:nvSpPr>
          <p:cNvPr id="38" name="Text 36"/>
          <p:cNvSpPr/>
          <p:nvPr/>
        </p:nvSpPr>
        <p:spPr>
          <a:xfrm>
            <a:off x="4892040" y="3337560"/>
            <a:ext cx="3749040" cy="329184"/>
          </a:xfrm>
          <a:prstGeom prst="rect">
            <a:avLst/>
          </a:prstGeom>
          <a:noFill/>
          <a:ln/>
        </p:spPr>
        <p:txBody>
          <a:bodyPr wrap="square" lIns="0" tIns="0" rIns="0" bIns="0" rtlCol="0" anchor="ctr"/>
          <a:lstStyle/>
          <a:p>
            <a:pPr indent="0" marL="0">
              <a:buNone/>
            </a:pPr>
            <a:r>
              <a:rPr lang="en-US" sz="900" dirty="0">
                <a:solidFill>
                  <a:srgbClr val="990011"/>
                </a:solidFill>
                <a:latin typeface="Arial" pitchFamily="34" charset="0"/>
                <a:ea typeface="Arial" pitchFamily="34" charset="-122"/>
                <a:cs typeface="Arial" pitchFamily="34" charset="-120"/>
              </a:rPr>
              <a:t>No LCAM license produced</a:t>
            </a:r>
            <a:endParaRPr lang="en-US" sz="900" dirty="0"/>
          </a:p>
        </p:txBody>
      </p:sp>
      <p:sp>
        <p:nvSpPr>
          <p:cNvPr id="39" name="Shape 37"/>
          <p:cNvSpPr/>
          <p:nvPr/>
        </p:nvSpPr>
        <p:spPr>
          <a:xfrm>
            <a:off x="4754880" y="3721608"/>
            <a:ext cx="4023360" cy="329184"/>
          </a:xfrm>
          <a:prstGeom prst="rect">
            <a:avLst/>
          </a:prstGeom>
          <a:solidFill>
            <a:srgbClr val="FFEBEE"/>
          </a:solidFill>
          <a:ln/>
        </p:spPr>
      </p:sp>
      <p:sp>
        <p:nvSpPr>
          <p:cNvPr id="40" name="Text 38"/>
          <p:cNvSpPr/>
          <p:nvPr/>
        </p:nvSpPr>
        <p:spPr>
          <a:xfrm>
            <a:off x="4892040" y="3721608"/>
            <a:ext cx="3749040" cy="329184"/>
          </a:xfrm>
          <a:prstGeom prst="rect">
            <a:avLst/>
          </a:prstGeom>
          <a:noFill/>
          <a:ln/>
        </p:spPr>
        <p:txBody>
          <a:bodyPr wrap="square" lIns="0" tIns="0" rIns="0" bIns="0" rtlCol="0" anchor="ctr"/>
          <a:lstStyle/>
          <a:p>
            <a:pPr indent="0" marL="0">
              <a:buNone/>
            </a:pPr>
            <a:r>
              <a:rPr lang="en-US" sz="900" dirty="0">
                <a:solidFill>
                  <a:srgbClr val="990011"/>
                </a:solidFill>
                <a:latin typeface="Arial" pitchFamily="34" charset="0"/>
                <a:ea typeface="Arial" pitchFamily="34" charset="-122"/>
                <a:cs typeface="Arial" pitchFamily="34" charset="-120"/>
              </a:rPr>
              <a:t>Formal records request ignored (Nov 3)</a:t>
            </a:r>
            <a:endParaRPr lang="en-US" sz="900" dirty="0"/>
          </a:p>
        </p:txBody>
      </p:sp>
      <p:sp>
        <p:nvSpPr>
          <p:cNvPr id="41" name="Shape 39"/>
          <p:cNvSpPr/>
          <p:nvPr/>
        </p:nvSpPr>
        <p:spPr>
          <a:xfrm>
            <a:off x="4754880" y="4105656"/>
            <a:ext cx="4023360" cy="329184"/>
          </a:xfrm>
          <a:prstGeom prst="rect">
            <a:avLst/>
          </a:prstGeom>
          <a:solidFill>
            <a:srgbClr val="FFF9F9"/>
          </a:solidFill>
          <a:ln/>
        </p:spPr>
      </p:sp>
      <p:sp>
        <p:nvSpPr>
          <p:cNvPr id="42" name="Text 40"/>
          <p:cNvSpPr/>
          <p:nvPr/>
        </p:nvSpPr>
        <p:spPr>
          <a:xfrm>
            <a:off x="4892040" y="4105656"/>
            <a:ext cx="3749040" cy="329184"/>
          </a:xfrm>
          <a:prstGeom prst="rect">
            <a:avLst/>
          </a:prstGeom>
          <a:noFill/>
          <a:ln/>
        </p:spPr>
        <p:txBody>
          <a:bodyPr wrap="square" lIns="0" tIns="0" rIns="0" bIns="0" rtlCol="0" anchor="ctr"/>
          <a:lstStyle/>
          <a:p>
            <a:pPr indent="0" marL="0">
              <a:buNone/>
            </a:pPr>
            <a:r>
              <a:rPr lang="en-US" sz="900" dirty="0">
                <a:solidFill>
                  <a:srgbClr val="990011"/>
                </a:solidFill>
                <a:latin typeface="Arial" pitchFamily="34" charset="0"/>
                <a:ea typeface="Arial" pitchFamily="34" charset="-122"/>
                <a:cs typeface="Arial" pitchFamily="34" charset="-120"/>
              </a:rPr>
              <a:t>State (DBPR) referred case to legal review</a:t>
            </a:r>
            <a:endParaRPr lang="en-US" sz="900" dirty="0"/>
          </a:p>
        </p:txBody>
      </p:sp>
      <p:sp>
        <p:nvSpPr>
          <p:cNvPr id="43" name="Shape 41"/>
          <p:cNvSpPr/>
          <p:nvPr/>
        </p:nvSpPr>
        <p:spPr>
          <a:xfrm>
            <a:off x="4754880" y="4489704"/>
            <a:ext cx="4023360" cy="329184"/>
          </a:xfrm>
          <a:prstGeom prst="rect">
            <a:avLst/>
          </a:prstGeom>
          <a:solidFill>
            <a:srgbClr val="FFEBEE"/>
          </a:solidFill>
          <a:ln/>
        </p:spPr>
      </p:sp>
      <p:sp>
        <p:nvSpPr>
          <p:cNvPr id="44" name="Text 42"/>
          <p:cNvSpPr/>
          <p:nvPr/>
        </p:nvSpPr>
        <p:spPr>
          <a:xfrm>
            <a:off x="4892040" y="4489704"/>
            <a:ext cx="3749040" cy="329184"/>
          </a:xfrm>
          <a:prstGeom prst="rect">
            <a:avLst/>
          </a:prstGeom>
          <a:noFill/>
          <a:ln/>
        </p:spPr>
        <p:txBody>
          <a:bodyPr wrap="square" lIns="0" tIns="0" rIns="0" bIns="0" rtlCol="0" anchor="ctr"/>
          <a:lstStyle/>
          <a:p>
            <a:pPr indent="0" marL="0">
              <a:buNone/>
            </a:pPr>
            <a:r>
              <a:rPr lang="en-US" sz="900" dirty="0">
                <a:solidFill>
                  <a:srgbClr val="990011"/>
                </a:solidFill>
                <a:latin typeface="Arial" pitchFamily="34" charset="0"/>
                <a:ea typeface="Arial" pitchFamily="34" charset="-122"/>
                <a:cs typeface="Arial" pitchFamily="34" charset="-120"/>
              </a:rPr>
              <a:t>Board expanded beyond bylaws (since corrected)</a:t>
            </a:r>
            <a:endParaRPr lang="en-US" sz="900" dirty="0"/>
          </a:p>
        </p:txBody>
      </p:sp>
      <p:sp>
        <p:nvSpPr>
          <p:cNvPr id="45" name="Shape 43"/>
          <p:cNvSpPr/>
          <p:nvPr/>
        </p:nvSpPr>
        <p:spPr>
          <a:xfrm>
            <a:off x="0" y="5079492"/>
            <a:ext cx="9144000" cy="64008"/>
          </a:xfrm>
          <a:prstGeom prst="rect">
            <a:avLst/>
          </a:prstGeom>
          <a:solidFill>
            <a:srgbClr val="1E2761"/>
          </a:solidFill>
          <a:ln/>
        </p:spPr>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1E2761"/>
          </a:solidFill>
          <a:ln/>
        </p:spPr>
      </p:sp>
      <p:sp>
        <p:nvSpPr>
          <p:cNvPr id="3" name="Text 1"/>
          <p:cNvSpPr/>
          <p:nvPr/>
        </p:nvSpPr>
        <p:spPr>
          <a:xfrm>
            <a:off x="457200" y="182880"/>
            <a:ext cx="8229600" cy="457200"/>
          </a:xfrm>
          <a:prstGeom prst="rect">
            <a:avLst/>
          </a:prstGeom>
          <a:noFill/>
          <a:ln/>
        </p:spPr>
        <p:txBody>
          <a:bodyPr wrap="square" lIns="0" tIns="0" rIns="0" bIns="0" rtlCol="0" anchor="ctr"/>
          <a:lstStyle/>
          <a:p>
            <a:pPr indent="0" marL="0">
              <a:buNone/>
            </a:pPr>
            <a:r>
              <a:rPr lang="en-US" sz="2400" dirty="0">
                <a:solidFill>
                  <a:srgbClr val="1E2761"/>
                </a:solidFill>
                <a:latin typeface="Arial Black" pitchFamily="34" charset="0"/>
                <a:ea typeface="Arial Black" pitchFamily="34" charset="-122"/>
                <a:cs typeface="Arial Black" pitchFamily="34" charset="-120"/>
              </a:rPr>
              <a:t>OUR PLAN FOR BOCAR</a:t>
            </a:r>
            <a:endParaRPr lang="en-US" sz="2400" dirty="0"/>
          </a:p>
        </p:txBody>
      </p:sp>
      <p:sp>
        <p:nvSpPr>
          <p:cNvPr id="4" name="Text 2"/>
          <p:cNvSpPr/>
          <p:nvPr/>
        </p:nvSpPr>
        <p:spPr>
          <a:xfrm>
            <a:off x="457200" y="594360"/>
            <a:ext cx="8229600" cy="274320"/>
          </a:xfrm>
          <a:prstGeom prst="rect">
            <a:avLst/>
          </a:prstGeom>
          <a:noFill/>
          <a:ln/>
        </p:spPr>
        <p:txBody>
          <a:bodyPr wrap="square" lIns="0" tIns="0" rIns="0" bIns="0" rtlCol="0" anchor="ctr"/>
          <a:lstStyle/>
          <a:p>
            <a:pPr indent="0" marL="0">
              <a:buNone/>
            </a:pPr>
            <a:r>
              <a:rPr lang="en-US" sz="1200" i="1" dirty="0">
                <a:solidFill>
                  <a:srgbClr val="666666"/>
                </a:solidFill>
                <a:latin typeface="Arial" pitchFamily="34" charset="0"/>
                <a:ea typeface="Arial" pitchFamily="34" charset="-122"/>
                <a:cs typeface="Arial" pitchFamily="34" charset="-120"/>
              </a:rPr>
              <a:t>A clear path to restore financial health and professional governance</a:t>
            </a:r>
            <a:endParaRPr lang="en-US" sz="1200" dirty="0"/>
          </a:p>
        </p:txBody>
      </p:sp>
      <p:sp>
        <p:nvSpPr>
          <p:cNvPr id="5" name="Shape 3"/>
          <p:cNvSpPr/>
          <p:nvPr/>
        </p:nvSpPr>
        <p:spPr>
          <a:xfrm>
            <a:off x="365760" y="1005840"/>
            <a:ext cx="4114800" cy="1691640"/>
          </a:xfrm>
          <a:prstGeom prst="rect">
            <a:avLst/>
          </a:prstGeom>
          <a:solidFill>
            <a:srgbClr val="FFFFFF"/>
          </a:solidFill>
          <a:ln/>
          <a:effectLst>
            <a:outerShdw sx="100000" sy="100000" kx="0" ky="0" algn="bl" rotWithShape="0" blurRad="76200" dist="38100" dir="8100000">
              <a:srgbClr val="000000">
                <a:alpha val="10000"/>
              </a:srgbClr>
            </a:outerShdw>
          </a:effectLst>
        </p:spPr>
      </p:sp>
      <p:sp>
        <p:nvSpPr>
          <p:cNvPr id="6" name="Shape 4"/>
          <p:cNvSpPr/>
          <p:nvPr/>
        </p:nvSpPr>
        <p:spPr>
          <a:xfrm>
            <a:off x="365760" y="1005840"/>
            <a:ext cx="4114800" cy="365760"/>
          </a:xfrm>
          <a:prstGeom prst="rect">
            <a:avLst/>
          </a:prstGeom>
          <a:solidFill>
            <a:srgbClr val="990011"/>
          </a:solidFill>
          <a:ln/>
        </p:spPr>
      </p:sp>
      <p:sp>
        <p:nvSpPr>
          <p:cNvPr id="7" name="Text 5"/>
          <p:cNvSpPr/>
          <p:nvPr/>
        </p:nvSpPr>
        <p:spPr>
          <a:xfrm>
            <a:off x="365760" y="1005840"/>
            <a:ext cx="4114800" cy="365760"/>
          </a:xfrm>
          <a:prstGeom prst="rect">
            <a:avLst/>
          </a:prstGeom>
          <a:noFill/>
          <a:ln/>
        </p:spPr>
        <p:txBody>
          <a:bodyPr wrap="square" rtlCol="0" anchor="ctr"/>
          <a:lstStyle/>
          <a:p>
            <a:pPr algn="ctr" indent="0" marL="0">
              <a:buNone/>
            </a:pPr>
            <a:r>
              <a:rPr lang="en-US" sz="1200" b="1" dirty="0">
                <a:solidFill>
                  <a:srgbClr val="FFFFFF"/>
                </a:solidFill>
                <a:latin typeface="Arial" pitchFamily="34" charset="0"/>
                <a:ea typeface="Arial" pitchFamily="34" charset="-122"/>
                <a:cs typeface="Arial" pitchFamily="34" charset="-120"/>
              </a:rPr>
              <a:t>IMMEDIATE  (Days 1–7)</a:t>
            </a:r>
            <a:endParaRPr lang="en-US" sz="1200" dirty="0"/>
          </a:p>
        </p:txBody>
      </p:sp>
      <p:sp>
        <p:nvSpPr>
          <p:cNvPr id="8" name="Text 6"/>
          <p:cNvSpPr/>
          <p:nvPr/>
        </p:nvSpPr>
        <p:spPr>
          <a:xfrm>
            <a:off x="548640" y="1417320"/>
            <a:ext cx="3749040" cy="301752"/>
          </a:xfrm>
          <a:prstGeom prst="rect">
            <a:avLst/>
          </a:prstGeom>
          <a:noFill/>
          <a:ln/>
        </p:spPr>
        <p:txBody>
          <a:bodyPr wrap="square" lIns="0" tIns="0" rIns="0" bIns="0" rtlCol="0" anchor="ctr"/>
          <a:lstStyle/>
          <a:p>
            <a:pPr marL="342900" indent="-342900">
              <a:buSzPct val="100000"/>
              <a:buChar char="•"/>
            </a:pPr>
            <a:r>
              <a:rPr lang="en-US" sz="950" dirty="0">
                <a:solidFill>
                  <a:srgbClr val="222222"/>
                </a:solidFill>
                <a:latin typeface="Arial" pitchFamily="34" charset="0"/>
                <a:ea typeface="Arial" pitchFamily="34" charset="-122"/>
                <a:cs typeface="Arial" pitchFamily="34" charset="-120"/>
              </a:rPr>
              <a:t>Complete financial account transition</a:t>
            </a:r>
            <a:endParaRPr lang="en-US" sz="950" dirty="0"/>
          </a:p>
        </p:txBody>
      </p:sp>
      <p:sp>
        <p:nvSpPr>
          <p:cNvPr id="9" name="Text 7"/>
          <p:cNvSpPr/>
          <p:nvPr/>
        </p:nvSpPr>
        <p:spPr>
          <a:xfrm>
            <a:off x="548640" y="1719072"/>
            <a:ext cx="3749040" cy="301752"/>
          </a:xfrm>
          <a:prstGeom prst="rect">
            <a:avLst/>
          </a:prstGeom>
          <a:noFill/>
          <a:ln/>
        </p:spPr>
        <p:txBody>
          <a:bodyPr wrap="square" lIns="0" tIns="0" rIns="0" bIns="0" rtlCol="0" anchor="ctr"/>
          <a:lstStyle/>
          <a:p>
            <a:pPr marL="342900" indent="-342900">
              <a:buSzPct val="100000"/>
              <a:buChar char="•"/>
            </a:pPr>
            <a:r>
              <a:rPr lang="en-US" sz="950" dirty="0">
                <a:solidFill>
                  <a:srgbClr val="222222"/>
                </a:solidFill>
                <a:latin typeface="Arial" pitchFamily="34" charset="0"/>
                <a:ea typeface="Arial" pitchFamily="34" charset="-122"/>
                <a:cs typeface="Arial" pitchFamily="34" charset="-120"/>
              </a:rPr>
              <a:t>Pause non-essential spending pending review</a:t>
            </a:r>
            <a:endParaRPr lang="en-US" sz="950" dirty="0"/>
          </a:p>
        </p:txBody>
      </p:sp>
      <p:sp>
        <p:nvSpPr>
          <p:cNvPr id="10" name="Text 8"/>
          <p:cNvSpPr/>
          <p:nvPr/>
        </p:nvSpPr>
        <p:spPr>
          <a:xfrm>
            <a:off x="548640" y="2020824"/>
            <a:ext cx="3749040" cy="301752"/>
          </a:xfrm>
          <a:prstGeom prst="rect">
            <a:avLst/>
          </a:prstGeom>
          <a:noFill/>
          <a:ln/>
        </p:spPr>
        <p:txBody>
          <a:bodyPr wrap="square" lIns="0" tIns="0" rIns="0" bIns="0" rtlCol="0" anchor="ctr"/>
          <a:lstStyle/>
          <a:p>
            <a:pPr marL="342900" indent="-342900">
              <a:buSzPct val="100000"/>
              <a:buChar char="•"/>
            </a:pPr>
            <a:r>
              <a:rPr lang="en-US" sz="950" dirty="0">
                <a:solidFill>
                  <a:srgbClr val="222222"/>
                </a:solidFill>
                <a:latin typeface="Arial" pitchFamily="34" charset="0"/>
                <a:ea typeface="Arial" pitchFamily="34" charset="-122"/>
                <a:cs typeface="Arial" pitchFamily="34" charset="-120"/>
              </a:rPr>
              <a:t>Request all outstanding records and contracts</a:t>
            </a:r>
            <a:endParaRPr lang="en-US" sz="950" dirty="0"/>
          </a:p>
        </p:txBody>
      </p:sp>
      <p:sp>
        <p:nvSpPr>
          <p:cNvPr id="11" name="Text 9"/>
          <p:cNvSpPr/>
          <p:nvPr/>
        </p:nvSpPr>
        <p:spPr>
          <a:xfrm>
            <a:off x="548640" y="2322576"/>
            <a:ext cx="3749040" cy="301752"/>
          </a:xfrm>
          <a:prstGeom prst="rect">
            <a:avLst/>
          </a:prstGeom>
          <a:noFill/>
          <a:ln/>
        </p:spPr>
        <p:txBody>
          <a:bodyPr wrap="square" lIns="0" tIns="0" rIns="0" bIns="0" rtlCol="0" anchor="ctr"/>
          <a:lstStyle/>
          <a:p>
            <a:pPr marL="342900" indent="-342900">
              <a:buSzPct val="100000"/>
              <a:buChar char="•"/>
            </a:pPr>
            <a:r>
              <a:rPr lang="en-US" sz="950" dirty="0">
                <a:solidFill>
                  <a:srgbClr val="222222"/>
                </a:solidFill>
                <a:latin typeface="Arial" pitchFamily="34" charset="0"/>
                <a:ea typeface="Arial" pitchFamily="34" charset="-122"/>
                <a:cs typeface="Arial" pitchFamily="34" charset="-120"/>
              </a:rPr>
              <a:t>Evaluate legal counsel for independence</a:t>
            </a:r>
            <a:endParaRPr lang="en-US" sz="950" dirty="0"/>
          </a:p>
        </p:txBody>
      </p:sp>
      <p:sp>
        <p:nvSpPr>
          <p:cNvPr id="12" name="Shape 10"/>
          <p:cNvSpPr/>
          <p:nvPr/>
        </p:nvSpPr>
        <p:spPr>
          <a:xfrm>
            <a:off x="4709160" y="1005840"/>
            <a:ext cx="4114800" cy="1691640"/>
          </a:xfrm>
          <a:prstGeom prst="rect">
            <a:avLst/>
          </a:prstGeom>
          <a:solidFill>
            <a:srgbClr val="FFFFFF"/>
          </a:solidFill>
          <a:ln/>
          <a:effectLst>
            <a:outerShdw sx="100000" sy="100000" kx="0" ky="0" algn="bl" rotWithShape="0" blurRad="76200" dist="38100" dir="8100000">
              <a:srgbClr val="000000">
                <a:alpha val="10000"/>
              </a:srgbClr>
            </a:outerShdw>
          </a:effectLst>
        </p:spPr>
      </p:sp>
      <p:sp>
        <p:nvSpPr>
          <p:cNvPr id="13" name="Shape 11"/>
          <p:cNvSpPr/>
          <p:nvPr/>
        </p:nvSpPr>
        <p:spPr>
          <a:xfrm>
            <a:off x="4709160" y="1005840"/>
            <a:ext cx="4114800" cy="365760"/>
          </a:xfrm>
          <a:prstGeom prst="rect">
            <a:avLst/>
          </a:prstGeom>
          <a:solidFill>
            <a:srgbClr val="1E2761"/>
          </a:solidFill>
          <a:ln/>
        </p:spPr>
      </p:sp>
      <p:sp>
        <p:nvSpPr>
          <p:cNvPr id="14" name="Text 12"/>
          <p:cNvSpPr/>
          <p:nvPr/>
        </p:nvSpPr>
        <p:spPr>
          <a:xfrm>
            <a:off x="4709160" y="1005840"/>
            <a:ext cx="4114800" cy="365760"/>
          </a:xfrm>
          <a:prstGeom prst="rect">
            <a:avLst/>
          </a:prstGeom>
          <a:noFill/>
          <a:ln/>
        </p:spPr>
        <p:txBody>
          <a:bodyPr wrap="square" rtlCol="0" anchor="ctr"/>
          <a:lstStyle/>
          <a:p>
            <a:pPr algn="ctr" indent="0" marL="0">
              <a:buNone/>
            </a:pPr>
            <a:r>
              <a:rPr lang="en-US" sz="1200" b="1" dirty="0">
                <a:solidFill>
                  <a:srgbClr val="FFFFFF"/>
                </a:solidFill>
                <a:latin typeface="Arial" pitchFamily="34" charset="0"/>
                <a:ea typeface="Arial" pitchFamily="34" charset="-122"/>
                <a:cs typeface="Arial" pitchFamily="34" charset="-120"/>
              </a:rPr>
              <a:t>STABILIZE  (Days 7–30)</a:t>
            </a:r>
            <a:endParaRPr lang="en-US" sz="1200" dirty="0"/>
          </a:p>
        </p:txBody>
      </p:sp>
      <p:sp>
        <p:nvSpPr>
          <p:cNvPr id="15" name="Text 13"/>
          <p:cNvSpPr/>
          <p:nvPr/>
        </p:nvSpPr>
        <p:spPr>
          <a:xfrm>
            <a:off x="4892040" y="1417320"/>
            <a:ext cx="3749040" cy="301752"/>
          </a:xfrm>
          <a:prstGeom prst="rect">
            <a:avLst/>
          </a:prstGeom>
          <a:noFill/>
          <a:ln/>
        </p:spPr>
        <p:txBody>
          <a:bodyPr wrap="square" lIns="0" tIns="0" rIns="0" bIns="0" rtlCol="0" anchor="ctr"/>
          <a:lstStyle/>
          <a:p>
            <a:pPr marL="342900" indent="-342900">
              <a:buSzPct val="100000"/>
              <a:buChar char="•"/>
            </a:pPr>
            <a:r>
              <a:rPr lang="en-US" sz="950" dirty="0">
                <a:solidFill>
                  <a:srgbClr val="222222"/>
                </a:solidFill>
                <a:latin typeface="Arial" pitchFamily="34" charset="0"/>
                <a:ea typeface="Arial" pitchFamily="34" charset="-122"/>
                <a:cs typeface="Arial" pitchFamily="34" charset="-120"/>
              </a:rPr>
              <a:t>Full financial audit — verify cash, payables, reserves</a:t>
            </a:r>
            <a:endParaRPr lang="en-US" sz="950" dirty="0"/>
          </a:p>
        </p:txBody>
      </p:sp>
      <p:sp>
        <p:nvSpPr>
          <p:cNvPr id="16" name="Text 14"/>
          <p:cNvSpPr/>
          <p:nvPr/>
        </p:nvSpPr>
        <p:spPr>
          <a:xfrm>
            <a:off x="4892040" y="1719072"/>
            <a:ext cx="3749040" cy="301752"/>
          </a:xfrm>
          <a:prstGeom prst="rect">
            <a:avLst/>
          </a:prstGeom>
          <a:noFill/>
          <a:ln/>
        </p:spPr>
        <p:txBody>
          <a:bodyPr wrap="square" lIns="0" tIns="0" rIns="0" bIns="0" rtlCol="0" anchor="ctr"/>
          <a:lstStyle/>
          <a:p>
            <a:pPr marL="342900" indent="-342900">
              <a:buSzPct val="100000"/>
              <a:buChar char="•"/>
            </a:pPr>
            <a:r>
              <a:rPr lang="en-US" sz="950" dirty="0">
                <a:solidFill>
                  <a:srgbClr val="222222"/>
                </a:solidFill>
                <a:latin typeface="Arial" pitchFamily="34" charset="0"/>
                <a:ea typeface="Arial" pitchFamily="34" charset="-122"/>
                <a:cs typeface="Arial" pitchFamily="34" charset="-120"/>
              </a:rPr>
              <a:t>Restore professional property management</a:t>
            </a:r>
            <a:endParaRPr lang="en-US" sz="950" dirty="0"/>
          </a:p>
        </p:txBody>
      </p:sp>
      <p:sp>
        <p:nvSpPr>
          <p:cNvPr id="17" name="Text 15"/>
          <p:cNvSpPr/>
          <p:nvPr/>
        </p:nvSpPr>
        <p:spPr>
          <a:xfrm>
            <a:off x="4892040" y="2020824"/>
            <a:ext cx="3749040" cy="301752"/>
          </a:xfrm>
          <a:prstGeom prst="rect">
            <a:avLst/>
          </a:prstGeom>
          <a:noFill/>
          <a:ln/>
        </p:spPr>
        <p:txBody>
          <a:bodyPr wrap="square" lIns="0" tIns="0" rIns="0" bIns="0" rtlCol="0" anchor="ctr"/>
          <a:lstStyle/>
          <a:p>
            <a:pPr marL="342900" indent="-342900">
              <a:buSzPct val="100000"/>
              <a:buChar char="•"/>
            </a:pPr>
            <a:r>
              <a:rPr lang="en-US" sz="950" dirty="0">
                <a:solidFill>
                  <a:srgbClr val="222222"/>
                </a:solidFill>
                <a:latin typeface="Arial" pitchFamily="34" charset="0"/>
                <a:ea typeface="Arial" pitchFamily="34" charset="-122"/>
                <a:cs typeface="Arial" pitchFamily="34" charset="-120"/>
              </a:rPr>
              <a:t>Resume monthly financial reporting to all owners</a:t>
            </a:r>
            <a:endParaRPr lang="en-US" sz="950" dirty="0"/>
          </a:p>
        </p:txBody>
      </p:sp>
      <p:sp>
        <p:nvSpPr>
          <p:cNvPr id="18" name="Text 16"/>
          <p:cNvSpPr/>
          <p:nvPr/>
        </p:nvSpPr>
        <p:spPr>
          <a:xfrm>
            <a:off x="4892040" y="2322576"/>
            <a:ext cx="3749040" cy="301752"/>
          </a:xfrm>
          <a:prstGeom prst="rect">
            <a:avLst/>
          </a:prstGeom>
          <a:noFill/>
          <a:ln/>
        </p:spPr>
        <p:txBody>
          <a:bodyPr wrap="square" lIns="0" tIns="0" rIns="0" bIns="0" rtlCol="0" anchor="ctr"/>
          <a:lstStyle/>
          <a:p>
            <a:pPr marL="342900" indent="-342900">
              <a:buSzPct val="100000"/>
              <a:buChar char="•"/>
            </a:pPr>
            <a:r>
              <a:rPr lang="en-US" sz="950" dirty="0">
                <a:solidFill>
                  <a:srgbClr val="222222"/>
                </a:solidFill>
                <a:latin typeface="Arial" pitchFamily="34" charset="0"/>
                <a:ea typeface="Arial" pitchFamily="34" charset="-122"/>
                <a:cs typeface="Arial" pitchFamily="34" charset="-120"/>
              </a:rPr>
              <a:t>Identify and address all unpaid obligations</a:t>
            </a:r>
            <a:endParaRPr lang="en-US" sz="950" dirty="0"/>
          </a:p>
        </p:txBody>
      </p:sp>
      <p:sp>
        <p:nvSpPr>
          <p:cNvPr id="19" name="Shape 17"/>
          <p:cNvSpPr/>
          <p:nvPr/>
        </p:nvSpPr>
        <p:spPr>
          <a:xfrm>
            <a:off x="365760" y="2834640"/>
            <a:ext cx="4114800" cy="1691640"/>
          </a:xfrm>
          <a:prstGeom prst="rect">
            <a:avLst/>
          </a:prstGeom>
          <a:solidFill>
            <a:srgbClr val="FFFFFF"/>
          </a:solidFill>
          <a:ln/>
          <a:effectLst>
            <a:outerShdw sx="100000" sy="100000" kx="0" ky="0" algn="bl" rotWithShape="0" blurRad="76200" dist="38100" dir="8100000">
              <a:srgbClr val="000000">
                <a:alpha val="10000"/>
              </a:srgbClr>
            </a:outerShdw>
          </a:effectLst>
        </p:spPr>
      </p:sp>
      <p:sp>
        <p:nvSpPr>
          <p:cNvPr id="20" name="Shape 18"/>
          <p:cNvSpPr/>
          <p:nvPr/>
        </p:nvSpPr>
        <p:spPr>
          <a:xfrm>
            <a:off x="365760" y="2834640"/>
            <a:ext cx="4114800" cy="365760"/>
          </a:xfrm>
          <a:prstGeom prst="rect">
            <a:avLst/>
          </a:prstGeom>
          <a:solidFill>
            <a:srgbClr val="ED7D31"/>
          </a:solidFill>
          <a:ln/>
        </p:spPr>
      </p:sp>
      <p:sp>
        <p:nvSpPr>
          <p:cNvPr id="21" name="Text 19"/>
          <p:cNvSpPr/>
          <p:nvPr/>
        </p:nvSpPr>
        <p:spPr>
          <a:xfrm>
            <a:off x="365760" y="2834640"/>
            <a:ext cx="4114800" cy="365760"/>
          </a:xfrm>
          <a:prstGeom prst="rect">
            <a:avLst/>
          </a:prstGeom>
          <a:noFill/>
          <a:ln/>
        </p:spPr>
        <p:txBody>
          <a:bodyPr wrap="square" rtlCol="0" anchor="ctr"/>
          <a:lstStyle/>
          <a:p>
            <a:pPr algn="ctr" indent="0" marL="0">
              <a:buNone/>
            </a:pPr>
            <a:r>
              <a:rPr lang="en-US" sz="1200" b="1" dirty="0">
                <a:solidFill>
                  <a:srgbClr val="FFFFFF"/>
                </a:solidFill>
                <a:latin typeface="Arial" pitchFamily="34" charset="0"/>
                <a:ea typeface="Arial" pitchFamily="34" charset="-122"/>
                <a:cs typeface="Arial" pitchFamily="34" charset="-120"/>
              </a:rPr>
              <a:t>REBUILD  (Days 30–60)</a:t>
            </a:r>
            <a:endParaRPr lang="en-US" sz="1200" dirty="0"/>
          </a:p>
        </p:txBody>
      </p:sp>
      <p:sp>
        <p:nvSpPr>
          <p:cNvPr id="22" name="Text 20"/>
          <p:cNvSpPr/>
          <p:nvPr/>
        </p:nvSpPr>
        <p:spPr>
          <a:xfrm>
            <a:off x="548640" y="3246120"/>
            <a:ext cx="3749040" cy="301752"/>
          </a:xfrm>
          <a:prstGeom prst="rect">
            <a:avLst/>
          </a:prstGeom>
          <a:noFill/>
          <a:ln/>
        </p:spPr>
        <p:txBody>
          <a:bodyPr wrap="square" lIns="0" tIns="0" rIns="0" bIns="0" rtlCol="0" anchor="ctr"/>
          <a:lstStyle/>
          <a:p>
            <a:pPr marL="342900" indent="-342900">
              <a:buSzPct val="100000"/>
              <a:buChar char="•"/>
            </a:pPr>
            <a:r>
              <a:rPr lang="en-US" sz="950" dirty="0">
                <a:solidFill>
                  <a:srgbClr val="222222"/>
                </a:solidFill>
                <a:latin typeface="Arial" pitchFamily="34" charset="0"/>
                <a:ea typeface="Arial" pitchFamily="34" charset="-122"/>
                <a:cs typeface="Arial" pitchFamily="34" charset="-120"/>
              </a:rPr>
              <a:t>Obtain competitive insurance quotes to reduce costs</a:t>
            </a:r>
            <a:endParaRPr lang="en-US" sz="950" dirty="0"/>
          </a:p>
        </p:txBody>
      </p:sp>
      <p:sp>
        <p:nvSpPr>
          <p:cNvPr id="23" name="Text 21"/>
          <p:cNvSpPr/>
          <p:nvPr/>
        </p:nvSpPr>
        <p:spPr>
          <a:xfrm>
            <a:off x="548640" y="3547872"/>
            <a:ext cx="3749040" cy="301752"/>
          </a:xfrm>
          <a:prstGeom prst="rect">
            <a:avLst/>
          </a:prstGeom>
          <a:noFill/>
          <a:ln/>
        </p:spPr>
        <p:txBody>
          <a:bodyPr wrap="square" lIns="0" tIns="0" rIns="0" bIns="0" rtlCol="0" anchor="ctr"/>
          <a:lstStyle/>
          <a:p>
            <a:pPr marL="342900" indent="-342900">
              <a:buSzPct val="100000"/>
              <a:buChar char="•"/>
            </a:pPr>
            <a:r>
              <a:rPr lang="en-US" sz="950" dirty="0">
                <a:solidFill>
                  <a:srgbClr val="222222"/>
                </a:solidFill>
                <a:latin typeface="Arial" pitchFamily="34" charset="0"/>
                <a:ea typeface="Arial" pitchFamily="34" charset="-122"/>
                <a:cs typeface="Arial" pitchFamily="34" charset="-120"/>
              </a:rPr>
              <a:t>Audit labor and security contracts for value</a:t>
            </a:r>
            <a:endParaRPr lang="en-US" sz="950" dirty="0"/>
          </a:p>
        </p:txBody>
      </p:sp>
      <p:sp>
        <p:nvSpPr>
          <p:cNvPr id="24" name="Text 22"/>
          <p:cNvSpPr/>
          <p:nvPr/>
        </p:nvSpPr>
        <p:spPr>
          <a:xfrm>
            <a:off x="548640" y="3849624"/>
            <a:ext cx="3749040" cy="301752"/>
          </a:xfrm>
          <a:prstGeom prst="rect">
            <a:avLst/>
          </a:prstGeom>
          <a:noFill/>
          <a:ln/>
        </p:spPr>
        <p:txBody>
          <a:bodyPr wrap="square" lIns="0" tIns="0" rIns="0" bIns="0" rtlCol="0" anchor="ctr"/>
          <a:lstStyle/>
          <a:p>
            <a:pPr marL="342900" indent="-342900">
              <a:buSzPct val="100000"/>
              <a:buChar char="•"/>
            </a:pPr>
            <a:r>
              <a:rPr lang="en-US" sz="950" dirty="0">
                <a:solidFill>
                  <a:srgbClr val="222222"/>
                </a:solidFill>
                <a:latin typeface="Arial" pitchFamily="34" charset="0"/>
                <a:ea typeface="Arial" pitchFamily="34" charset="-122"/>
                <a:cs typeface="Arial" pitchFamily="34" charset="-120"/>
              </a:rPr>
              <a:t>Rebuild budget with transparent line items</a:t>
            </a:r>
            <a:endParaRPr lang="en-US" sz="950" dirty="0"/>
          </a:p>
        </p:txBody>
      </p:sp>
      <p:sp>
        <p:nvSpPr>
          <p:cNvPr id="25" name="Text 23"/>
          <p:cNvSpPr/>
          <p:nvPr/>
        </p:nvSpPr>
        <p:spPr>
          <a:xfrm>
            <a:off x="548640" y="4151376"/>
            <a:ext cx="3749040" cy="301752"/>
          </a:xfrm>
          <a:prstGeom prst="rect">
            <a:avLst/>
          </a:prstGeom>
          <a:noFill/>
          <a:ln/>
        </p:spPr>
        <p:txBody>
          <a:bodyPr wrap="square" lIns="0" tIns="0" rIns="0" bIns="0" rtlCol="0" anchor="ctr"/>
          <a:lstStyle/>
          <a:p>
            <a:pPr marL="342900" indent="-342900">
              <a:buSzPct val="100000"/>
              <a:buChar char="•"/>
            </a:pPr>
            <a:r>
              <a:rPr lang="en-US" sz="950" dirty="0">
                <a:solidFill>
                  <a:srgbClr val="222222"/>
                </a:solidFill>
                <a:latin typeface="Arial" pitchFamily="34" charset="0"/>
                <a:ea typeface="Arial" pitchFamily="34" charset="-122"/>
                <a:cs typeface="Arial" pitchFamily="34" charset="-120"/>
              </a:rPr>
              <a:t>Resume reserve fund contributions per Florida law</a:t>
            </a:r>
            <a:endParaRPr lang="en-US" sz="950" dirty="0"/>
          </a:p>
        </p:txBody>
      </p:sp>
      <p:sp>
        <p:nvSpPr>
          <p:cNvPr id="26" name="Shape 24"/>
          <p:cNvSpPr/>
          <p:nvPr/>
        </p:nvSpPr>
        <p:spPr>
          <a:xfrm>
            <a:off x="4709160" y="2834640"/>
            <a:ext cx="4114800" cy="1691640"/>
          </a:xfrm>
          <a:prstGeom prst="rect">
            <a:avLst/>
          </a:prstGeom>
          <a:solidFill>
            <a:srgbClr val="FFFFFF"/>
          </a:solidFill>
          <a:ln/>
          <a:effectLst>
            <a:outerShdw sx="100000" sy="100000" kx="0" ky="0" algn="bl" rotWithShape="0" blurRad="76200" dist="38100" dir="8100000">
              <a:srgbClr val="000000">
                <a:alpha val="10000"/>
              </a:srgbClr>
            </a:outerShdw>
          </a:effectLst>
        </p:spPr>
      </p:sp>
      <p:sp>
        <p:nvSpPr>
          <p:cNvPr id="27" name="Shape 25"/>
          <p:cNvSpPr/>
          <p:nvPr/>
        </p:nvSpPr>
        <p:spPr>
          <a:xfrm>
            <a:off x="4709160" y="2834640"/>
            <a:ext cx="4114800" cy="365760"/>
          </a:xfrm>
          <a:prstGeom prst="rect">
            <a:avLst/>
          </a:prstGeom>
          <a:solidFill>
            <a:srgbClr val="1B7A3D"/>
          </a:solidFill>
          <a:ln/>
        </p:spPr>
      </p:sp>
      <p:sp>
        <p:nvSpPr>
          <p:cNvPr id="28" name="Text 26"/>
          <p:cNvSpPr/>
          <p:nvPr/>
        </p:nvSpPr>
        <p:spPr>
          <a:xfrm>
            <a:off x="4709160" y="2834640"/>
            <a:ext cx="4114800" cy="365760"/>
          </a:xfrm>
          <a:prstGeom prst="rect">
            <a:avLst/>
          </a:prstGeom>
          <a:noFill/>
          <a:ln/>
        </p:spPr>
        <p:txBody>
          <a:bodyPr wrap="square" rtlCol="0" anchor="ctr"/>
          <a:lstStyle/>
          <a:p>
            <a:pPr algn="ctr" indent="0" marL="0">
              <a:buNone/>
            </a:pPr>
            <a:r>
              <a:rPr lang="en-US" sz="1200" b="1" dirty="0">
                <a:solidFill>
                  <a:srgbClr val="FFFFFF"/>
                </a:solidFill>
                <a:latin typeface="Arial" pitchFamily="34" charset="0"/>
                <a:ea typeface="Arial" pitchFamily="34" charset="-122"/>
                <a:cs typeface="Arial" pitchFamily="34" charset="-120"/>
              </a:rPr>
              <a:t>PROTECT  (Days 60–90)</a:t>
            </a:r>
            <a:endParaRPr lang="en-US" sz="1200" dirty="0"/>
          </a:p>
        </p:txBody>
      </p:sp>
      <p:sp>
        <p:nvSpPr>
          <p:cNvPr id="29" name="Text 27"/>
          <p:cNvSpPr/>
          <p:nvPr/>
        </p:nvSpPr>
        <p:spPr>
          <a:xfrm>
            <a:off x="4892040" y="3246120"/>
            <a:ext cx="3749040" cy="301752"/>
          </a:xfrm>
          <a:prstGeom prst="rect">
            <a:avLst/>
          </a:prstGeom>
          <a:noFill/>
          <a:ln/>
        </p:spPr>
        <p:txBody>
          <a:bodyPr wrap="square" lIns="0" tIns="0" rIns="0" bIns="0" rtlCol="0" anchor="ctr"/>
          <a:lstStyle/>
          <a:p>
            <a:pPr marL="342900" indent="-342900">
              <a:buSzPct val="100000"/>
              <a:buChar char="•"/>
            </a:pPr>
            <a:r>
              <a:rPr lang="en-US" sz="950" dirty="0">
                <a:solidFill>
                  <a:srgbClr val="222222"/>
                </a:solidFill>
                <a:latin typeface="Arial" pitchFamily="34" charset="0"/>
                <a:ea typeface="Arial" pitchFamily="34" charset="-122"/>
                <a:cs typeface="Arial" pitchFamily="34" charset="-120"/>
              </a:rPr>
              <a:t>Adopt financial controls and code of conduct</a:t>
            </a:r>
            <a:endParaRPr lang="en-US" sz="950" dirty="0"/>
          </a:p>
        </p:txBody>
      </p:sp>
      <p:sp>
        <p:nvSpPr>
          <p:cNvPr id="30" name="Text 28"/>
          <p:cNvSpPr/>
          <p:nvPr/>
        </p:nvSpPr>
        <p:spPr>
          <a:xfrm>
            <a:off x="4892040" y="3547872"/>
            <a:ext cx="3749040" cy="301752"/>
          </a:xfrm>
          <a:prstGeom prst="rect">
            <a:avLst/>
          </a:prstGeom>
          <a:noFill/>
          <a:ln/>
        </p:spPr>
        <p:txBody>
          <a:bodyPr wrap="square" lIns="0" tIns="0" rIns="0" bIns="0" rtlCol="0" anchor="ctr"/>
          <a:lstStyle/>
          <a:p>
            <a:pPr marL="342900" indent="-342900">
              <a:buSzPct val="100000"/>
              <a:buChar char="•"/>
            </a:pPr>
            <a:r>
              <a:rPr lang="en-US" sz="950" dirty="0">
                <a:solidFill>
                  <a:srgbClr val="222222"/>
                </a:solidFill>
                <a:latin typeface="Arial" pitchFamily="34" charset="0"/>
                <a:ea typeface="Arial" pitchFamily="34" charset="-122"/>
                <a:cs typeface="Arial" pitchFamily="34" charset="-120"/>
              </a:rPr>
              <a:t>Establish proper meeting procedures and notices</a:t>
            </a:r>
            <a:endParaRPr lang="en-US" sz="950" dirty="0"/>
          </a:p>
        </p:txBody>
      </p:sp>
      <p:sp>
        <p:nvSpPr>
          <p:cNvPr id="31" name="Text 29"/>
          <p:cNvSpPr/>
          <p:nvPr/>
        </p:nvSpPr>
        <p:spPr>
          <a:xfrm>
            <a:off x="4892040" y="3849624"/>
            <a:ext cx="3749040" cy="301752"/>
          </a:xfrm>
          <a:prstGeom prst="rect">
            <a:avLst/>
          </a:prstGeom>
          <a:noFill/>
          <a:ln/>
        </p:spPr>
        <p:txBody>
          <a:bodyPr wrap="square" lIns="0" tIns="0" rIns="0" bIns="0" rtlCol="0" anchor="ctr"/>
          <a:lstStyle/>
          <a:p>
            <a:pPr marL="342900" indent="-342900">
              <a:buSzPct val="100000"/>
              <a:buChar char="•"/>
            </a:pPr>
            <a:r>
              <a:rPr lang="en-US" sz="950" dirty="0">
                <a:solidFill>
                  <a:srgbClr val="222222"/>
                </a:solidFill>
                <a:latin typeface="Arial" pitchFamily="34" charset="0"/>
                <a:ea typeface="Arial" pitchFamily="34" charset="-122"/>
                <a:cs typeface="Arial" pitchFamily="34" charset="-120"/>
              </a:rPr>
              <a:t>Evaluate assessment needs — minimize owner impact</a:t>
            </a:r>
            <a:endParaRPr lang="en-US" sz="950" dirty="0"/>
          </a:p>
        </p:txBody>
      </p:sp>
      <p:sp>
        <p:nvSpPr>
          <p:cNvPr id="32" name="Text 30"/>
          <p:cNvSpPr/>
          <p:nvPr/>
        </p:nvSpPr>
        <p:spPr>
          <a:xfrm>
            <a:off x="4892040" y="4151376"/>
            <a:ext cx="3749040" cy="301752"/>
          </a:xfrm>
          <a:prstGeom prst="rect">
            <a:avLst/>
          </a:prstGeom>
          <a:noFill/>
          <a:ln/>
        </p:spPr>
        <p:txBody>
          <a:bodyPr wrap="square" lIns="0" tIns="0" rIns="0" bIns="0" rtlCol="0" anchor="ctr"/>
          <a:lstStyle/>
          <a:p>
            <a:pPr marL="342900" indent="-342900">
              <a:buSzPct val="100000"/>
              <a:buChar char="•"/>
            </a:pPr>
            <a:r>
              <a:rPr lang="en-US" sz="950" dirty="0">
                <a:solidFill>
                  <a:srgbClr val="222222"/>
                </a:solidFill>
                <a:latin typeface="Arial" pitchFamily="34" charset="0"/>
                <a:ea typeface="Arial" pitchFamily="34" charset="-122"/>
                <a:cs typeface="Arial" pitchFamily="34" charset="-120"/>
              </a:rPr>
              <a:t>Implement regular owner communication updates</a:t>
            </a:r>
            <a:endParaRPr lang="en-US" sz="950" dirty="0"/>
          </a:p>
        </p:txBody>
      </p:sp>
      <p:sp>
        <p:nvSpPr>
          <p:cNvPr id="33" name="Shape 31"/>
          <p:cNvSpPr/>
          <p:nvPr/>
        </p:nvSpPr>
        <p:spPr>
          <a:xfrm>
            <a:off x="0" y="5079492"/>
            <a:ext cx="9144000" cy="64008"/>
          </a:xfrm>
          <a:prstGeom prst="rect">
            <a:avLst/>
          </a:prstGeom>
          <a:solidFill>
            <a:srgbClr val="1E2761"/>
          </a:solidFill>
          <a:ln/>
        </p:spPr>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12</Slides>
  <Notes>12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Bocar Condominium - A Path Forward</dc:title>
  <dc:subject>PptxGenJS Presentation</dc:subject>
  <dc:creator>Ivan Bou</dc:creator>
  <cp:lastModifiedBy>Ivan Bou</cp:lastModifiedBy>
  <cp:revision>1</cp:revision>
  <dcterms:created xsi:type="dcterms:W3CDTF">2026-03-27T20:38:52Z</dcterms:created>
  <dcterms:modified xsi:type="dcterms:W3CDTF">2026-03-27T20:38:52Z</dcterms:modified>
</cp:coreProperties>
</file>